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sldIdLst>
    <p:sldId id="261" r:id="rId2"/>
    <p:sldId id="271" r:id="rId3"/>
    <p:sldId id="260" r:id="rId4"/>
    <p:sldId id="264" r:id="rId5"/>
    <p:sldId id="268" r:id="rId6"/>
    <p:sldId id="267" r:id="rId7"/>
    <p:sldId id="266" r:id="rId8"/>
    <p:sldId id="273" r:id="rId9"/>
    <p:sldId id="275" r:id="rId10"/>
    <p:sldId id="269" r:id="rId11"/>
    <p:sldId id="274" r:id="rId12"/>
    <p:sldId id="277" r:id="rId13"/>
    <p:sldId id="262" r:id="rId14"/>
    <p:sldId id="272" r:id="rId15"/>
    <p:sldId id="258" r:id="rId16"/>
    <p:sldId id="265" r:id="rId17"/>
    <p:sldId id="257" r:id="rId18"/>
    <p:sldId id="278" r:id="rId1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u"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FDFDFD"/>
    <a:srgbClr val="F7F7F7"/>
    <a:srgbClr val="F0F0F0"/>
    <a:srgbClr val="AE2573"/>
    <a:srgbClr val="CCCCFF"/>
    <a:srgbClr val="330072"/>
    <a:srgbClr val="003087"/>
    <a:srgbClr val="0074C5"/>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52"/>
  </p:normalViewPr>
  <p:slideViewPr>
    <p:cSldViewPr snapToObjects="1">
      <p:cViewPr>
        <p:scale>
          <a:sx n="60" d="100"/>
          <a:sy n="60" d="100"/>
        </p:scale>
        <p:origin x="1339" y="533"/>
      </p:cViewPr>
      <p:guideLst>
        <p:guide orient="horz" pos="3120"/>
        <p:guide pos="2160"/>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2F5C7-1055-406A-9F57-E18A7119BA60}" type="datetimeFigureOut">
              <a:rPr lang="en-GB" smtClean="0"/>
              <a:t>29/05/2024</a:t>
            </a:fld>
            <a:endParaRPr lang="en-GB"/>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D189C-ACF6-47CE-A64A-015B31EE1CCA}" type="slidenum">
              <a:rPr lang="en-GB" smtClean="0"/>
              <a:t>‹#›</a:t>
            </a:fld>
            <a:endParaRPr lang="en-GB"/>
          </a:p>
        </p:txBody>
      </p:sp>
    </p:spTree>
    <p:extLst>
      <p:ext uri="{BB962C8B-B14F-4D97-AF65-F5344CB8AC3E}">
        <p14:creationId xmlns:p14="http://schemas.microsoft.com/office/powerpoint/2010/main" val="414502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2776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69080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sft.menopausechampion@nhs.net" TargetMode="External"/><Relationship Id="rId2" Type="http://schemas.openxmlformats.org/officeDocument/2006/relationships/hyperlink" Target="https://salisbury.kallidus-suite.com/learn/#/course/0f5905ba-25a8-4256-8180-6fefde2b5c65"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openathens.nice.org.uk/" TargetMode="External"/><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hyperlink" Target="mailto:sft.library.office@nh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office.com/e/0MjM1FBKRt" TargetMode="Externa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hyperlink" Target="https://gbr01.safelinks.protection.outlook.com/?url=https%3A%2F%2Fwww.yesyesyes.org%2F&amp;data=05%7C02%7Charjinder.bahra%40nhs.net%7C50aeefe9d7e14c4679ca08dc7fbcff0c%7C37c354b285b047f5b22207b48d774ee3%7C0%7C0%7C638525696903920640%7CUnknown%7CTWFpbGZsb3d8eyJWIjoiMC4wLjAwMDAiLCJQIjoiV2luMzIiLCJBTiI6Ik1haWwiLCJXVCI6Mn0%3D%7C0%7C%7C%7C&amp;sdata=nV42XKRbs0fNCyyzZcED2pwEJQfNBZxPfO3b1eVVMko%3D&amp;reserved=0" TargetMode="External"/><Relationship Id="rId5" Type="http://schemas.openxmlformats.org/officeDocument/2006/relationships/hyperlink" Target="https://gbr01.safelinks.protection.outlook.com/?url=https%3A%2F%2Fstarsappeal.org%2F&amp;data=05%7C02%7Charjinder.bahra%40nhs.net%7C50aeefe9d7e14c4679ca08dc7fbcff0c%7C37c354b285b047f5b22207b48d774ee3%7C0%7C0%7C638525696903911659%7CUnknown%7CTWFpbGZsb3d8eyJWIjoiMC4wLjAwMDAiLCJQIjoiV2luMzIiLCJBTiI6Ik1haWwiLCJXVCI6Mn0%3D%7C0%7C%7C%7C&amp;sdata=1YgCRBRM6v4VjjeqeLapGMGJ3g6RRKNepTW6RKnkjxM%3D&amp;reserved=0" TargetMode="External"/><Relationship Id="rId4" Type="http://schemas.openxmlformats.org/officeDocument/2006/relationships/hyperlink" Target="https://gbr01.safelinks.protection.outlook.com/?url=https%3A%2F%2Fmenopausesupport.co.uk%2F&amp;data=05%7C02%7Charjinder.bahra%40nhs.net%7C50aeefe9d7e14c4679ca08dc7fbcff0c%7C37c354b285b047f5b22207b48d774ee3%7C0%7C0%7C638525696903898003%7CUnknown%7CTWFpbGZsb3d8eyJWIjoiMC4wLjAwMDAiLCJQIjoiV2luMzIiLCJBTiI6Ik1haWwiLCJXVCI6Mn0%3D%7C0%7C%7C%7C&amp;sdata=UtKRkBYqE8fePvHlxWaK4x%2F2aehZlmPyVLNbTHAMJpM%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ipd.org/uk/knowledge/reports/menopause-workplace-experience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67" descr="A picture containing colorfulness, graphics, lilac, line&#10;&#10;Description automatically generated">
            <a:extLst>
              <a:ext uri="{FF2B5EF4-FFF2-40B4-BE49-F238E27FC236}">
                <a16:creationId xmlns:a16="http://schemas.microsoft.com/office/drawing/2014/main" id="{647E0CEE-786C-CA5E-FAAD-96786A76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9905" cy="149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BD529B0-85BD-4CF9-ACB8-6AFE17E1E29C}"/>
              </a:ext>
            </a:extLst>
          </p:cNvPr>
          <p:cNvPicPr>
            <a:picLocks noChangeAspect="1"/>
          </p:cNvPicPr>
          <p:nvPr/>
        </p:nvPicPr>
        <p:blipFill>
          <a:blip r:embed="rId3"/>
          <a:stretch>
            <a:fillRect/>
          </a:stretch>
        </p:blipFill>
        <p:spPr>
          <a:xfrm>
            <a:off x="5229000" y="393788"/>
            <a:ext cx="1375046" cy="678105"/>
          </a:xfrm>
          <a:prstGeom prst="rect">
            <a:avLst/>
          </a:prstGeom>
        </p:spPr>
      </p:pic>
      <p:pic>
        <p:nvPicPr>
          <p:cNvPr id="12" name="Picture 11" descr="A logo of a person's health&#10;&#10;Description automatically generated">
            <a:extLst>
              <a:ext uri="{FF2B5EF4-FFF2-40B4-BE49-F238E27FC236}">
                <a16:creationId xmlns:a16="http://schemas.microsoft.com/office/drawing/2014/main" id="{6E035B85-DF7A-0086-E5E3-8CA8B1634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091" y="190431"/>
            <a:ext cx="1241909" cy="1241909"/>
          </a:xfrm>
          <a:prstGeom prst="rect">
            <a:avLst/>
          </a:prstGeom>
        </p:spPr>
      </p:pic>
      <p:pic>
        <p:nvPicPr>
          <p:cNvPr id="20" name="Picture 19" descr="A collage of many different colored squares&#10;&#10;Description automatically generated">
            <a:extLst>
              <a:ext uri="{FF2B5EF4-FFF2-40B4-BE49-F238E27FC236}">
                <a16:creationId xmlns:a16="http://schemas.microsoft.com/office/drawing/2014/main" id="{C0AB120A-C426-45DC-1511-51F3904CCBB1}"/>
              </a:ext>
            </a:extLst>
          </p:cNvPr>
          <p:cNvPicPr>
            <a:picLocks noChangeAspect="1"/>
          </p:cNvPicPr>
          <p:nvPr/>
        </p:nvPicPr>
        <p:blipFill rotWithShape="1">
          <a:blip r:embed="rId5"/>
          <a:srcRect l="3830" t="12591" r="3561" b="12408"/>
          <a:stretch/>
        </p:blipFill>
        <p:spPr>
          <a:xfrm>
            <a:off x="0" y="5740494"/>
            <a:ext cx="6858000" cy="4165506"/>
          </a:xfrm>
          <a:prstGeom prst="rect">
            <a:avLst/>
          </a:prstGeom>
        </p:spPr>
      </p:pic>
      <p:sp>
        <p:nvSpPr>
          <p:cNvPr id="22" name="TextBox 21">
            <a:extLst>
              <a:ext uri="{FF2B5EF4-FFF2-40B4-BE49-F238E27FC236}">
                <a16:creationId xmlns:a16="http://schemas.microsoft.com/office/drawing/2014/main" id="{2529A585-9B99-CD4C-FCE1-6C41261C476D}"/>
              </a:ext>
            </a:extLst>
          </p:cNvPr>
          <p:cNvSpPr txBox="1"/>
          <p:nvPr/>
        </p:nvSpPr>
        <p:spPr>
          <a:xfrm>
            <a:off x="369000" y="1698268"/>
            <a:ext cx="6120000" cy="1415772"/>
          </a:xfrm>
          <a:prstGeom prst="rect">
            <a:avLst/>
          </a:prstGeom>
          <a:noFill/>
        </p:spPr>
        <p:txBody>
          <a:bodyPr wrap="square">
            <a:spAutoFit/>
          </a:bodyPr>
          <a:lstStyle/>
          <a:p>
            <a:pPr algn="ctr"/>
            <a:r>
              <a:rPr lang="en-GB" sz="1800" b="1" dirty="0">
                <a:solidFill>
                  <a:schemeClr val="bg2">
                    <a:lumMod val="75000"/>
                  </a:schemeClr>
                </a:solidFill>
                <a:cs typeface="Calibri Light" panose="020F0302020204030204" pitchFamily="34" charset="0"/>
              </a:rPr>
              <a:t>Programme</a:t>
            </a:r>
          </a:p>
          <a:p>
            <a:pPr algn="ctr"/>
            <a:br>
              <a:rPr lang="en-GB" sz="800" dirty="0">
                <a:solidFill>
                  <a:schemeClr val="bg2">
                    <a:lumMod val="75000"/>
                  </a:schemeClr>
                </a:solidFill>
                <a:cs typeface="Calibri Light" panose="020F0302020204030204" pitchFamily="34" charset="0"/>
              </a:rPr>
            </a:br>
            <a:r>
              <a:rPr lang="en-GB" sz="2400" dirty="0">
                <a:solidFill>
                  <a:schemeClr val="bg2">
                    <a:lumMod val="75000"/>
                  </a:schemeClr>
                </a:solidFill>
                <a:cs typeface="Calibri Light" panose="020F0302020204030204" pitchFamily="34" charset="0"/>
              </a:rPr>
              <a:t>Inclusive Wellbeing Summit</a:t>
            </a:r>
            <a:br>
              <a:rPr lang="en-GB" sz="2800" dirty="0">
                <a:solidFill>
                  <a:schemeClr val="bg2">
                    <a:lumMod val="75000"/>
                  </a:schemeClr>
                </a:solidFill>
                <a:cs typeface="Calibri Light" panose="020F0302020204030204" pitchFamily="34" charset="0"/>
              </a:rPr>
            </a:br>
            <a:endParaRPr lang="en-GB" sz="800" dirty="0">
              <a:solidFill>
                <a:schemeClr val="bg2">
                  <a:lumMod val="75000"/>
                </a:schemeClr>
              </a:solidFill>
              <a:cs typeface="Calibri Light" panose="020F0302020204030204" pitchFamily="34" charset="0"/>
            </a:endParaRPr>
          </a:p>
          <a:p>
            <a:pPr algn="ctr"/>
            <a:r>
              <a:rPr lang="en-GB" sz="2800" dirty="0">
                <a:solidFill>
                  <a:schemeClr val="bg2">
                    <a:lumMod val="75000"/>
                  </a:schemeClr>
                </a:solidFill>
                <a:cs typeface="Calibri Light" panose="020F0302020204030204" pitchFamily="34" charset="0"/>
              </a:rPr>
              <a:t>‘Menopause Support for All Genders’</a:t>
            </a:r>
            <a:endParaRPr lang="en-GB" sz="1800" dirty="0">
              <a:solidFill>
                <a:schemeClr val="bg2">
                  <a:lumMod val="75000"/>
                </a:schemeClr>
              </a:solidFill>
              <a:cs typeface="Calibri Light" panose="020F0302020204030204" pitchFamily="34" charset="0"/>
            </a:endParaRPr>
          </a:p>
        </p:txBody>
      </p:sp>
      <p:sp>
        <p:nvSpPr>
          <p:cNvPr id="3" name="TextBox 2">
            <a:extLst>
              <a:ext uri="{FF2B5EF4-FFF2-40B4-BE49-F238E27FC236}">
                <a16:creationId xmlns:a16="http://schemas.microsoft.com/office/drawing/2014/main" id="{8A686BBE-301B-39E2-DC47-7A724CEB718A}"/>
              </a:ext>
            </a:extLst>
          </p:cNvPr>
          <p:cNvSpPr txBox="1"/>
          <p:nvPr/>
        </p:nvSpPr>
        <p:spPr>
          <a:xfrm>
            <a:off x="4239733" y="4714765"/>
            <a:ext cx="1066800" cy="461665"/>
          </a:xfrm>
          <a:prstGeom prst="rect">
            <a:avLst/>
          </a:prstGeom>
          <a:noFill/>
        </p:spPr>
        <p:txBody>
          <a:bodyPr wrap="square" rtlCol="0">
            <a:spAutoFit/>
          </a:bodyPr>
          <a:lstStyle/>
          <a:p>
            <a:pPr algn="ctr"/>
            <a:r>
              <a:rPr lang="en-GB" sz="1200" dirty="0">
                <a:solidFill>
                  <a:schemeClr val="bg2">
                    <a:lumMod val="75000"/>
                  </a:schemeClr>
                </a:solidFill>
              </a:rPr>
              <a:t>Programme QR</a:t>
            </a:r>
          </a:p>
        </p:txBody>
      </p:sp>
      <p:sp>
        <p:nvSpPr>
          <p:cNvPr id="5" name="TextBox 4">
            <a:extLst>
              <a:ext uri="{FF2B5EF4-FFF2-40B4-BE49-F238E27FC236}">
                <a16:creationId xmlns:a16="http://schemas.microsoft.com/office/drawing/2014/main" id="{DA657240-7DD6-AC3F-5F7A-75FBDE9D1673}"/>
              </a:ext>
            </a:extLst>
          </p:cNvPr>
          <p:cNvSpPr txBox="1"/>
          <p:nvPr/>
        </p:nvSpPr>
        <p:spPr>
          <a:xfrm>
            <a:off x="540000" y="3417586"/>
            <a:ext cx="3789000" cy="2031325"/>
          </a:xfrm>
          <a:prstGeom prst="rect">
            <a:avLst/>
          </a:prstGeom>
          <a:noFill/>
        </p:spPr>
        <p:txBody>
          <a:bodyPr wrap="square">
            <a:spAutoFit/>
          </a:bodyPr>
          <a:lstStyle/>
          <a:p>
            <a:r>
              <a:rPr lang="en-GB" sz="1800" b="1" dirty="0">
                <a:solidFill>
                  <a:schemeClr val="bg2">
                    <a:lumMod val="75000"/>
                  </a:schemeClr>
                </a:solidFill>
                <a:cs typeface="Calibri Light" panose="020F0302020204030204" pitchFamily="34" charset="0"/>
              </a:rPr>
              <a:t>Friday 31 May 2024 (9am to 4pm)</a:t>
            </a:r>
          </a:p>
          <a:p>
            <a:r>
              <a:rPr lang="en-GB" sz="1800" dirty="0">
                <a:solidFill>
                  <a:schemeClr val="bg2">
                    <a:lumMod val="75000"/>
                  </a:schemeClr>
                </a:solidFill>
                <a:cs typeface="Calibri Light" panose="020F0302020204030204" pitchFamily="34" charset="0"/>
              </a:rPr>
              <a:t>Salisbury District Hospital</a:t>
            </a:r>
          </a:p>
          <a:p>
            <a:r>
              <a:rPr lang="en-GB" sz="1800" dirty="0">
                <a:solidFill>
                  <a:schemeClr val="bg2">
                    <a:lumMod val="75000"/>
                  </a:schemeClr>
                </a:solidFill>
                <a:cs typeface="Calibri Light" panose="020F0302020204030204" pitchFamily="34" charset="0"/>
              </a:rPr>
              <a:t>Lecture Theatre</a:t>
            </a:r>
          </a:p>
          <a:p>
            <a:r>
              <a:rPr lang="en-GB" sz="1800" dirty="0">
                <a:solidFill>
                  <a:schemeClr val="bg2">
                    <a:lumMod val="75000"/>
                  </a:schemeClr>
                </a:solidFill>
                <a:cs typeface="Calibri Light" panose="020F0302020204030204" pitchFamily="34" charset="0"/>
              </a:rPr>
              <a:t>Education Centre</a:t>
            </a:r>
          </a:p>
          <a:p>
            <a:r>
              <a:rPr lang="en-GB" sz="1800" dirty="0">
                <a:solidFill>
                  <a:schemeClr val="bg2">
                    <a:lumMod val="75000"/>
                  </a:schemeClr>
                </a:solidFill>
                <a:cs typeface="Calibri Light" panose="020F0302020204030204" pitchFamily="34" charset="0"/>
              </a:rPr>
              <a:t>5th Floor</a:t>
            </a:r>
          </a:p>
          <a:p>
            <a:r>
              <a:rPr lang="en-GB" sz="1800" dirty="0">
                <a:solidFill>
                  <a:schemeClr val="bg2">
                    <a:lumMod val="75000"/>
                  </a:schemeClr>
                </a:solidFill>
                <a:cs typeface="Calibri Light" panose="020F0302020204030204" pitchFamily="34" charset="0"/>
              </a:rPr>
              <a:t>Salisbury</a:t>
            </a:r>
          </a:p>
          <a:p>
            <a:r>
              <a:rPr lang="en-GB" sz="1800" dirty="0">
                <a:solidFill>
                  <a:schemeClr val="bg2">
                    <a:lumMod val="75000"/>
                  </a:schemeClr>
                </a:solidFill>
                <a:cs typeface="Calibri Light" panose="020F0302020204030204" pitchFamily="34" charset="0"/>
              </a:rPr>
              <a:t>SP2 8BJ</a:t>
            </a:r>
          </a:p>
        </p:txBody>
      </p:sp>
    </p:spTree>
    <p:extLst>
      <p:ext uri="{BB962C8B-B14F-4D97-AF65-F5344CB8AC3E}">
        <p14:creationId xmlns:p14="http://schemas.microsoft.com/office/powerpoint/2010/main" val="67692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13000"/>
            <a:ext cx="2880000" cy="4887941"/>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Emma Smith is a </a:t>
            </a:r>
            <a:r>
              <a:rPr lang="en-GB" sz="1100" dirty="0">
                <a:solidFill>
                  <a:schemeClr val="bg2">
                    <a:lumMod val="75000"/>
                  </a:schemeClr>
                </a:solidFill>
                <a:ea typeface="Calibri" panose="020F0502020204030204" pitchFamily="34" charset="0"/>
                <a:cs typeface="Calibri Light" panose="020F0302020204030204" pitchFamily="34" charset="0"/>
              </a:rPr>
              <a:t>Gym Team Leader at Odstock Health and Fitness Centre. She has been in general health and fitness with 8 years’ experience teaching Yoga.</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then spent several years working with Cardiac and Cancer patients and specialising in exercise and fitness with those who have specific health issues including Diabetes, Joint problems or replacements, COPD, Anxiety/Depression and Low Back Pain.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More recently having finished a Chartered institute for the Management of Sport and Physical Activity recognised “Training Menopausal and Perimenopausal Women” CPD qualification in working with those who have symptoms of the Perimenopause and menopause.</a:t>
            </a: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2613000"/>
            <a:ext cx="2880000" cy="5144422"/>
          </a:xfrm>
          <a:prstGeom prst="rect">
            <a:avLst/>
          </a:prstGeom>
          <a:noFill/>
        </p:spPr>
        <p:txBody>
          <a:bodyPr wrap="square">
            <a:spAutoFit/>
          </a:bodyPr>
          <a:lstStyle/>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Tania Baker is a Non-Executive Director on the Salisbury NHS Foundation Trust.</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was CEO at Dr Foster the health analytics company until March 2015.</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played a key role in developing the business especially in international markets which led to the sale of the business to Telstra Health. Prior to that Tania held senior appointments in the private healthcare sector and was Commercial Director in the team that set up the Aviva Health insurance business.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Since leaving Dr Foster she has been working with Aviva Health and Vitality Health to establish a new joint venture to commission healthcare using a value-based approach.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lives in Fordingbridge with her family.</a:t>
            </a:r>
          </a:p>
        </p:txBody>
      </p:sp>
      <p:pic>
        <p:nvPicPr>
          <p:cNvPr id="8" name="Picture 7">
            <a:extLst>
              <a:ext uri="{FF2B5EF4-FFF2-40B4-BE49-F238E27FC236}">
                <a16:creationId xmlns:a16="http://schemas.microsoft.com/office/drawing/2014/main" id="{DDDFBE04-C070-B7D4-E03B-94EF19B3733B}"/>
              </a:ext>
            </a:extLst>
          </p:cNvPr>
          <p:cNvPicPr>
            <a:picLocks noChangeAspect="1"/>
          </p:cNvPicPr>
          <p:nvPr/>
        </p:nvPicPr>
        <p:blipFill>
          <a:blip r:embed="rId2"/>
          <a:stretch>
            <a:fillRect/>
          </a:stretch>
        </p:blipFill>
        <p:spPr>
          <a:xfrm>
            <a:off x="4329000" y="1174219"/>
            <a:ext cx="1438781" cy="1438781"/>
          </a:xfrm>
          <a:prstGeom prst="rect">
            <a:avLst/>
          </a:prstGeom>
          <a:ln>
            <a:noFill/>
          </a:ln>
          <a:effectLst>
            <a:softEdge rad="112500"/>
          </a:effectLst>
        </p:spPr>
      </p:pic>
      <p:pic>
        <p:nvPicPr>
          <p:cNvPr id="9" name="Picture 8">
            <a:extLst>
              <a:ext uri="{FF2B5EF4-FFF2-40B4-BE49-F238E27FC236}">
                <a16:creationId xmlns:a16="http://schemas.microsoft.com/office/drawing/2014/main" id="{D684A62A-5860-4C59-87C8-894AFD9379EA}"/>
              </a:ext>
            </a:extLst>
          </p:cNvPr>
          <p:cNvPicPr>
            <a:picLocks noChangeAspect="1"/>
          </p:cNvPicPr>
          <p:nvPr/>
        </p:nvPicPr>
        <p:blipFill>
          <a:blip r:embed="rId3"/>
          <a:stretch>
            <a:fillRect/>
          </a:stretch>
        </p:blipFill>
        <p:spPr>
          <a:xfrm>
            <a:off x="1090220" y="1173000"/>
            <a:ext cx="1438781" cy="1438781"/>
          </a:xfrm>
          <a:prstGeom prst="rect">
            <a:avLst/>
          </a:prstGeom>
          <a:ln>
            <a:noFill/>
          </a:ln>
          <a:effectLst>
            <a:softEdge rad="112500"/>
          </a:effectLst>
        </p:spPr>
      </p:pic>
    </p:spTree>
    <p:extLst>
      <p:ext uri="{BB962C8B-B14F-4D97-AF65-F5344CB8AC3E}">
        <p14:creationId xmlns:p14="http://schemas.microsoft.com/office/powerpoint/2010/main" val="169613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latin typeface="+mn-lt"/>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58975"/>
            <a:ext cx="2880000" cy="5144422"/>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ffectLst/>
                <a:ea typeface="Calibri" panose="020F0502020204030204" pitchFamily="34" charset="0"/>
                <a:cs typeface="Calibri Light" panose="020F0302020204030204" pitchFamily="34" charset="0"/>
              </a:rPr>
              <a:t>Bukky </a:t>
            </a:r>
            <a:r>
              <a:rPr lang="en-GB" sz="1100" b="1" dirty="0">
                <a:solidFill>
                  <a:schemeClr val="bg2">
                    <a:lumMod val="75000"/>
                  </a:schemeClr>
                </a:solidFill>
                <a:ea typeface="Calibri" panose="020F0502020204030204" pitchFamily="34" charset="0"/>
                <a:cs typeface="Calibri Light" panose="020F0302020204030204" pitchFamily="34" charset="0"/>
              </a:rPr>
              <a:t>Ayoade</a:t>
            </a:r>
            <a:r>
              <a:rPr lang="en-GB" sz="1100" dirty="0">
                <a:solidFill>
                  <a:schemeClr val="bg2">
                    <a:lumMod val="75000"/>
                  </a:schemeClr>
                </a:solidFill>
                <a:ea typeface="Calibri" panose="020F0502020204030204" pitchFamily="34" charset="0"/>
                <a:cs typeface="Calibri Light" panose="020F0302020204030204" pitchFamily="34" charset="0"/>
              </a:rPr>
              <a:t> has a 35+ year background in pharmacy.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Majority of her working career has been as a consultant within Medical Affairs at blue chip pharmaceutical companies.</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Her special interests are women’s health specifically the menopause and lifestyle medicine.</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responsible for delivery and launch of NHSE menopause resources to support our workforce: guidance documents, e-learning modules, community of Practice &amp; providing help to organisations to embed menopause support &amp; culture in the NHS.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Bukky is a certified health coach and has developed a unique coaching programme to help midlife women going through the menopause transition.</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BAEC5FE0-C4B0-6D0C-B2A8-A1ABB0EB31B4}"/>
              </a:ext>
            </a:extLst>
          </p:cNvPr>
          <p:cNvSpPr txBox="1"/>
          <p:nvPr/>
        </p:nvSpPr>
        <p:spPr>
          <a:xfrm>
            <a:off x="3609002" y="2612999"/>
            <a:ext cx="2880000" cy="3110532"/>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Jo Rowntree </a:t>
            </a:r>
            <a:r>
              <a:rPr lang="en-GB" sz="1100" dirty="0">
                <a:solidFill>
                  <a:schemeClr val="bg2">
                    <a:lumMod val="75000"/>
                  </a:schemeClr>
                </a:solidFill>
                <a:ea typeface="Calibri" panose="020F0502020204030204" pitchFamily="34" charset="0"/>
                <a:cs typeface="Calibri Light" panose="020F0302020204030204" pitchFamily="34" charset="0"/>
              </a:rPr>
              <a:t>started as Head of Occupational Health at SFT in January 2023.</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With over 15 years’ experience in OH in both NHS and the private sector, she has gained a wealth of knowledge and experience on supporting women with menopause in the workplace.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excited to be involved in the Summit to raise awareness of this important topic with SFT colleagues.</a:t>
            </a:r>
          </a:p>
        </p:txBody>
      </p:sp>
      <p:pic>
        <p:nvPicPr>
          <p:cNvPr id="4" name="Picture 3">
            <a:extLst>
              <a:ext uri="{FF2B5EF4-FFF2-40B4-BE49-F238E27FC236}">
                <a16:creationId xmlns:a16="http://schemas.microsoft.com/office/drawing/2014/main" id="{91B49EAD-5AF5-F0B8-5F04-319F826DC516}"/>
              </a:ext>
            </a:extLst>
          </p:cNvPr>
          <p:cNvPicPr>
            <a:picLocks noChangeAspect="1"/>
          </p:cNvPicPr>
          <p:nvPr/>
        </p:nvPicPr>
        <p:blipFill>
          <a:blip r:embed="rId2"/>
          <a:stretch>
            <a:fillRect/>
          </a:stretch>
        </p:blipFill>
        <p:spPr>
          <a:xfrm>
            <a:off x="1089609" y="1174219"/>
            <a:ext cx="1438781" cy="1438781"/>
          </a:xfrm>
          <a:prstGeom prst="rect">
            <a:avLst/>
          </a:prstGeom>
          <a:ln>
            <a:noFill/>
          </a:ln>
          <a:effectLst>
            <a:softEdge rad="112500"/>
          </a:effectLst>
        </p:spPr>
      </p:pic>
      <p:pic>
        <p:nvPicPr>
          <p:cNvPr id="5" name="Picture 4">
            <a:extLst>
              <a:ext uri="{FF2B5EF4-FFF2-40B4-BE49-F238E27FC236}">
                <a16:creationId xmlns:a16="http://schemas.microsoft.com/office/drawing/2014/main" id="{9F87442B-81E2-428E-A318-77D59CF5B758}"/>
              </a:ext>
            </a:extLst>
          </p:cNvPr>
          <p:cNvPicPr>
            <a:picLocks noChangeAspect="1"/>
          </p:cNvPicPr>
          <p:nvPr/>
        </p:nvPicPr>
        <p:blipFill>
          <a:blip r:embed="rId3"/>
          <a:stretch>
            <a:fillRect/>
          </a:stretch>
        </p:blipFill>
        <p:spPr>
          <a:xfrm>
            <a:off x="4329612" y="1174218"/>
            <a:ext cx="1438781" cy="1438781"/>
          </a:xfrm>
          <a:prstGeom prst="rect">
            <a:avLst/>
          </a:prstGeom>
          <a:ln>
            <a:noFill/>
          </a:ln>
          <a:effectLst>
            <a:softEdge rad="112500"/>
          </a:effectLst>
        </p:spPr>
      </p:pic>
    </p:spTree>
    <p:extLst>
      <p:ext uri="{BB962C8B-B14F-4D97-AF65-F5344CB8AC3E}">
        <p14:creationId xmlns:p14="http://schemas.microsoft.com/office/powerpoint/2010/main" val="182398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200" b="1" dirty="0">
                <a:solidFill>
                  <a:schemeClr val="bg2">
                    <a:lumMod val="75000"/>
                  </a:schemeClr>
                </a:solidFill>
                <a:latin typeface="+mn-lt"/>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42483"/>
            <a:ext cx="2880000" cy="4000519"/>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ffectLst/>
                <a:ea typeface="Calibri" panose="020F0502020204030204" pitchFamily="34" charset="0"/>
                <a:cs typeface="Calibri Light" panose="020F0302020204030204" pitchFamily="34" charset="0"/>
              </a:rPr>
              <a:t>Laura Soul </a:t>
            </a:r>
            <a:r>
              <a:rPr lang="en-GB" sz="1100" dirty="0">
                <a:solidFill>
                  <a:schemeClr val="bg2">
                    <a:lumMod val="75000"/>
                  </a:schemeClr>
                </a:solidFill>
                <a:effectLst/>
                <a:ea typeface="Calibri" panose="020F0502020204030204" pitchFamily="34" charset="0"/>
                <a:cs typeface="Calibri Light" panose="020F0302020204030204" pitchFamily="34" charset="0"/>
              </a:rPr>
              <a:t>trained as a teacher and currently works as Electronic Staff Record (ESR) Administration Manager and Chair for the Women’s Network.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has</a:t>
            </a:r>
            <a:r>
              <a:rPr lang="en-GB" sz="1100" dirty="0">
                <a:solidFill>
                  <a:schemeClr val="bg2">
                    <a:lumMod val="75000"/>
                  </a:schemeClr>
                </a:solidFill>
                <a:effectLst/>
                <a:ea typeface="Calibri" panose="020F0502020204030204" pitchFamily="34" charset="0"/>
                <a:cs typeface="Calibri Light" panose="020F0302020204030204" pitchFamily="34" charset="0"/>
              </a:rPr>
              <a:t> worked in the Trust for over 5 years in different roles that allowed her to get a better understanding of how diverse, challenging and amazing working in the NHS is.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a:t>
            </a:r>
            <a:r>
              <a:rPr lang="en-GB" sz="1100" dirty="0">
                <a:solidFill>
                  <a:schemeClr val="bg2">
                    <a:lumMod val="75000"/>
                  </a:schemeClr>
                </a:solidFill>
                <a:effectLst/>
                <a:ea typeface="Calibri" panose="020F0502020204030204" pitchFamily="34" charset="0"/>
                <a:cs typeface="Calibri Light" panose="020F0302020204030204" pitchFamily="34" charset="0"/>
              </a:rPr>
              <a:t>passionate about change and creating a culture of support, understanding and kindness.</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a:t>
            </a:r>
            <a:r>
              <a:rPr lang="en-GB" sz="1100" dirty="0">
                <a:solidFill>
                  <a:schemeClr val="bg2">
                    <a:lumMod val="75000"/>
                  </a:schemeClr>
                </a:solidFill>
                <a:effectLst/>
                <a:ea typeface="Calibri" panose="020F0502020204030204" pitchFamily="34" charset="0"/>
                <a:cs typeface="Calibri Light" panose="020F0302020204030204" pitchFamily="34" charset="0"/>
              </a:rPr>
              <a:t> speaks 6 languages and loves reading history books.</a:t>
            </a:r>
          </a:p>
        </p:txBody>
      </p:sp>
      <p:sp>
        <p:nvSpPr>
          <p:cNvPr id="6" name="TextBox 5">
            <a:extLst>
              <a:ext uri="{FF2B5EF4-FFF2-40B4-BE49-F238E27FC236}">
                <a16:creationId xmlns:a16="http://schemas.microsoft.com/office/drawing/2014/main" id="{BAEC5FE0-C4B0-6D0C-B2A8-A1ABB0EB31B4}"/>
              </a:ext>
            </a:extLst>
          </p:cNvPr>
          <p:cNvSpPr txBox="1"/>
          <p:nvPr/>
        </p:nvSpPr>
        <p:spPr>
          <a:xfrm>
            <a:off x="3609000" y="2642482"/>
            <a:ext cx="2880000" cy="1966629"/>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Dr Kate Jenkins i</a:t>
            </a:r>
            <a:r>
              <a:rPr lang="en-GB" sz="1100" dirty="0">
                <a:solidFill>
                  <a:schemeClr val="bg2">
                    <a:lumMod val="75000"/>
                  </a:schemeClr>
                </a:solidFill>
                <a:ea typeface="Calibri" panose="020F0502020204030204" pitchFamily="34" charset="0"/>
                <a:cs typeface="Calibri Light" panose="020F0302020204030204" pitchFamily="34" charset="0"/>
              </a:rPr>
              <a:t>s a Consultant Clinical Psychologist and has worked at Salisbury District Hospital for the last 18 years.</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Her clinical specialities include Cancer and ITU, but she has supported staff throughout her career and has had a specific role in Staff Wellbeing for the last three years.</a:t>
            </a:r>
          </a:p>
        </p:txBody>
      </p:sp>
      <p:pic>
        <p:nvPicPr>
          <p:cNvPr id="4" name="Picture 3">
            <a:extLst>
              <a:ext uri="{FF2B5EF4-FFF2-40B4-BE49-F238E27FC236}">
                <a16:creationId xmlns:a16="http://schemas.microsoft.com/office/drawing/2014/main" id="{FAE43A06-1D17-C5AA-FD48-B8C1714D058E}"/>
              </a:ext>
            </a:extLst>
          </p:cNvPr>
          <p:cNvPicPr>
            <a:picLocks noChangeAspect="1"/>
          </p:cNvPicPr>
          <p:nvPr/>
        </p:nvPicPr>
        <p:blipFill>
          <a:blip r:embed="rId2"/>
          <a:stretch>
            <a:fillRect/>
          </a:stretch>
        </p:blipFill>
        <p:spPr>
          <a:xfrm>
            <a:off x="1089000" y="1203702"/>
            <a:ext cx="1444877" cy="1438781"/>
          </a:xfrm>
          <a:prstGeom prst="rect">
            <a:avLst/>
          </a:prstGeom>
          <a:ln>
            <a:noFill/>
          </a:ln>
          <a:effectLst>
            <a:softEdge rad="112500"/>
          </a:effectLst>
        </p:spPr>
      </p:pic>
      <p:pic>
        <p:nvPicPr>
          <p:cNvPr id="5" name="Picture 4">
            <a:extLst>
              <a:ext uri="{FF2B5EF4-FFF2-40B4-BE49-F238E27FC236}">
                <a16:creationId xmlns:a16="http://schemas.microsoft.com/office/drawing/2014/main" id="{EA28A0DD-F664-A9F4-B859-4CAEB398E8D3}"/>
              </a:ext>
            </a:extLst>
          </p:cNvPr>
          <p:cNvPicPr>
            <a:picLocks noChangeAspect="1"/>
          </p:cNvPicPr>
          <p:nvPr/>
        </p:nvPicPr>
        <p:blipFill>
          <a:blip r:embed="rId3"/>
          <a:stretch>
            <a:fillRect/>
          </a:stretch>
        </p:blipFill>
        <p:spPr>
          <a:xfrm>
            <a:off x="4324123" y="1203701"/>
            <a:ext cx="1438781" cy="1438781"/>
          </a:xfrm>
          <a:prstGeom prst="rect">
            <a:avLst/>
          </a:prstGeom>
          <a:ln>
            <a:noFill/>
          </a:ln>
          <a:effectLst>
            <a:softEdge rad="112500"/>
          </a:effectLst>
        </p:spPr>
      </p:pic>
    </p:spTree>
    <p:extLst>
      <p:ext uri="{BB962C8B-B14F-4D97-AF65-F5344CB8AC3E}">
        <p14:creationId xmlns:p14="http://schemas.microsoft.com/office/powerpoint/2010/main" val="417778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1D8B6A-4E13-E278-1C72-9203B7673CD4}"/>
              </a:ext>
            </a:extLst>
          </p:cNvPr>
          <p:cNvSpPr txBox="1"/>
          <p:nvPr/>
        </p:nvSpPr>
        <p:spPr>
          <a:xfrm>
            <a:off x="369000" y="2755481"/>
            <a:ext cx="2880000" cy="5016181"/>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ffectLst/>
                <a:ea typeface="Calibri" panose="020F0502020204030204" pitchFamily="34" charset="0"/>
                <a:cs typeface="Calibri Light" panose="020F0302020204030204" pitchFamily="34" charset="0"/>
              </a:rPr>
              <a:t>Menopause Champions at SFT</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The work of Menopause Champions within the NHS nationally has been shown to help retain some of the most experienced and knowledgeable staff.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There is currently a group of 14 Menopause Champions based in various departments across the Trust who support staff and their managers in person and/or via email by signposting them to appropriate resources. They also help to foster a supportive environment so that the needs of staff going through perimenopause are considered.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Some examples of projects they have been involved in are the new uniform dresses, Menopause Summit, and Staff Wellbeing Portal. </a:t>
            </a:r>
          </a:p>
        </p:txBody>
      </p:sp>
      <p:sp>
        <p:nvSpPr>
          <p:cNvPr id="9" name="TextBox 8">
            <a:extLst>
              <a:ext uri="{FF2B5EF4-FFF2-40B4-BE49-F238E27FC236}">
                <a16:creationId xmlns:a16="http://schemas.microsoft.com/office/drawing/2014/main" id="{26EC88C3-7CAF-FCFC-C6CD-9B86D87E4AF9}"/>
              </a:ext>
            </a:extLst>
          </p:cNvPr>
          <p:cNvSpPr txBox="1"/>
          <p:nvPr/>
        </p:nvSpPr>
        <p:spPr>
          <a:xfrm>
            <a:off x="3609000" y="2757799"/>
            <a:ext cx="2880000" cy="5908733"/>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‘Tea and Talk’ drop-in sessions</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Menopause Champions hold alternative month “Tea and Talk” drop-in sessions from 12-2pm in the Healthcare Library. (The next one is on the 10th July.) They also plan to hold talks via Teams in the lunch hour so that more staff can join in from their desk.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Feedback regarding the drop in sessions has been positive and included:</a:t>
            </a:r>
          </a:p>
          <a:p>
            <a:pPr>
              <a:lnSpc>
                <a:spcPct val="150000"/>
              </a:lnSpc>
              <a:spcAft>
                <a:spcPts val="1000"/>
              </a:spcAft>
            </a:pPr>
            <a:r>
              <a:rPr lang="en-GB" sz="1100" b="1" i="1" dirty="0">
                <a:solidFill>
                  <a:schemeClr val="bg2">
                    <a:lumMod val="75000"/>
                  </a:schemeClr>
                </a:solidFill>
                <a:ea typeface="Calibri" panose="020F0502020204030204" pitchFamily="34" charset="0"/>
                <a:cs typeface="Calibri Light" panose="020F0302020204030204" pitchFamily="34" charset="0"/>
              </a:rPr>
              <a:t>“Wellbeing is so important and to know my menopause is supported at work with information resources and other female colleagues, I find really valuable.”</a:t>
            </a:r>
            <a:endParaRPr lang="en-GB" sz="1100" b="1" i="1" dirty="0">
              <a:solidFill>
                <a:schemeClr val="bg2">
                  <a:lumMod val="75000"/>
                </a:schemeClr>
              </a:solidFill>
              <a:effectLst/>
              <a:ea typeface="Calibri" panose="020F0502020204030204" pitchFamily="34" charset="0"/>
              <a:cs typeface="Calibri Light" panose="020F0302020204030204" pitchFamily="34" charset="0"/>
            </a:endParaRPr>
          </a:p>
          <a:p>
            <a:pPr>
              <a:lnSpc>
                <a:spcPct val="150000"/>
              </a:lnSpc>
              <a:spcAft>
                <a:spcPts val="1000"/>
              </a:spcAft>
            </a:pPr>
            <a:r>
              <a:rPr lang="en-GB" sz="1100" b="1" i="1" dirty="0">
                <a:solidFill>
                  <a:schemeClr val="bg2">
                    <a:lumMod val="75000"/>
                  </a:schemeClr>
                </a:solidFill>
                <a:effectLst/>
                <a:ea typeface="Calibri" panose="020F0502020204030204" pitchFamily="34" charset="0"/>
                <a:cs typeface="Calibri Light" panose="020F0302020204030204" pitchFamily="34" charset="0"/>
              </a:rPr>
              <a:t>“Friendly compassionate support and practical help.”</a:t>
            </a:r>
            <a:endParaRPr lang="en-GB" sz="1100" b="1" dirty="0">
              <a:solidFill>
                <a:schemeClr val="bg2">
                  <a:lumMod val="75000"/>
                </a:schemeClr>
              </a:solidFill>
              <a:effectLst/>
              <a:ea typeface="Calibri" panose="020F0502020204030204" pitchFamily="34" charset="0"/>
              <a:cs typeface="Calibri Light" panose="020F0302020204030204" pitchFamily="34" charset="0"/>
            </a:endParaRPr>
          </a:p>
          <a:p>
            <a:pPr>
              <a:lnSpc>
                <a:spcPct val="150000"/>
              </a:lnSpc>
              <a:spcAft>
                <a:spcPts val="1000"/>
              </a:spcAft>
            </a:pPr>
            <a:r>
              <a:rPr lang="en-GB" sz="1100" b="1" i="1" dirty="0">
                <a:solidFill>
                  <a:schemeClr val="bg2">
                    <a:lumMod val="75000"/>
                  </a:schemeClr>
                </a:solidFill>
                <a:effectLst/>
                <a:ea typeface="Calibri" panose="020F0502020204030204" pitchFamily="34" charset="0"/>
                <a:cs typeface="Calibri Light" panose="020F0302020204030204" pitchFamily="34" charset="0"/>
              </a:rPr>
              <a:t>“I feel now like I’m not crazy and most importantly not alone! Thank you!”</a:t>
            </a:r>
            <a:endParaRPr lang="en-GB" sz="1100" b="1" dirty="0">
              <a:solidFill>
                <a:schemeClr val="bg2">
                  <a:lumMod val="75000"/>
                </a:schemeClr>
              </a:solidFill>
              <a:effectLst/>
              <a:ea typeface="Calibri" panose="020F0502020204030204" pitchFamily="34" charset="0"/>
              <a:cs typeface="Calibri Light" panose="020F0302020204030204" pitchFamily="34" charset="0"/>
            </a:endParaRP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 </a:t>
            </a:r>
          </a:p>
        </p:txBody>
      </p:sp>
      <p:pic>
        <p:nvPicPr>
          <p:cNvPr id="2" name="Picture 1" descr="A logo of a person's health&#10;&#10;Description automatically generated">
            <a:extLst>
              <a:ext uri="{FF2B5EF4-FFF2-40B4-BE49-F238E27FC236}">
                <a16:creationId xmlns:a16="http://schemas.microsoft.com/office/drawing/2014/main" id="{7F13EE4C-57F2-4D50-9F57-A7FDA22BCF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842" y="842604"/>
            <a:ext cx="1700955" cy="1700955"/>
          </a:xfrm>
          <a:prstGeom prst="rect">
            <a:avLst/>
          </a:prstGeom>
        </p:spPr>
      </p:pic>
      <p:sp>
        <p:nvSpPr>
          <p:cNvPr id="3" name="Title 1">
            <a:extLst>
              <a:ext uri="{FF2B5EF4-FFF2-40B4-BE49-F238E27FC236}">
                <a16:creationId xmlns:a16="http://schemas.microsoft.com/office/drawing/2014/main" id="{A838DA47-A70F-FB04-5458-F7473CD3B06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latin typeface="+mn-lt"/>
                <a:cs typeface="Calibri" panose="020F0502020204030204" pitchFamily="34" charset="0"/>
              </a:rPr>
              <a:t>Menopause Champions at SFT – What we do.</a:t>
            </a:r>
          </a:p>
        </p:txBody>
      </p:sp>
    </p:spTree>
    <p:extLst>
      <p:ext uri="{BB962C8B-B14F-4D97-AF65-F5344CB8AC3E}">
        <p14:creationId xmlns:p14="http://schemas.microsoft.com/office/powerpoint/2010/main" val="409007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1D8B6A-4E13-E278-1C72-9203B7673CD4}"/>
              </a:ext>
            </a:extLst>
          </p:cNvPr>
          <p:cNvSpPr txBox="1"/>
          <p:nvPr/>
        </p:nvSpPr>
        <p:spPr>
          <a:xfrm>
            <a:off x="669812" y="2793000"/>
            <a:ext cx="5475013" cy="4428585"/>
          </a:xfrm>
          <a:prstGeom prst="rect">
            <a:avLst/>
          </a:prstGeom>
          <a:noFill/>
        </p:spPr>
        <p:txBody>
          <a:bodyPr wrap="square">
            <a:spAutoFit/>
          </a:bodyPr>
          <a:lstStyle/>
          <a:p>
            <a:pPr>
              <a:lnSpc>
                <a:spcPct val="150000"/>
              </a:lnSpc>
              <a:spcAft>
                <a:spcPts val="1000"/>
              </a:spcAft>
            </a:pPr>
            <a:r>
              <a:rPr lang="en-GB" sz="1200" dirty="0">
                <a:solidFill>
                  <a:schemeClr val="bg2">
                    <a:lumMod val="75000"/>
                  </a:schemeClr>
                </a:solidFill>
                <a:effectLst/>
                <a:ea typeface="Calibri" panose="020F0502020204030204" pitchFamily="34" charset="0"/>
                <a:cs typeface="Calibri Light" panose="020F0302020204030204" pitchFamily="34" charset="0"/>
              </a:rPr>
              <a:t>We are always looking for new </a:t>
            </a:r>
            <a:r>
              <a:rPr lang="en-GB" sz="1200" dirty="0">
                <a:solidFill>
                  <a:schemeClr val="bg2">
                    <a:lumMod val="75000"/>
                  </a:schemeClr>
                </a:solidFill>
                <a:ea typeface="Calibri" panose="020F0502020204030204" pitchFamily="34" charset="0"/>
                <a:cs typeface="Calibri Light" panose="020F0302020204030204" pitchFamily="34" charset="0"/>
              </a:rPr>
              <a:t>Menopause C</a:t>
            </a:r>
            <a:r>
              <a:rPr lang="en-GB" sz="1200" dirty="0">
                <a:solidFill>
                  <a:schemeClr val="bg2">
                    <a:lumMod val="75000"/>
                  </a:schemeClr>
                </a:solidFill>
                <a:effectLst/>
                <a:ea typeface="Calibri" panose="020F0502020204030204" pitchFamily="34" charset="0"/>
                <a:cs typeface="Calibri Light" panose="020F0302020204030204" pitchFamily="34" charset="0"/>
              </a:rPr>
              <a:t>hampions to join our network.</a:t>
            </a:r>
          </a:p>
          <a:p>
            <a:pPr>
              <a:lnSpc>
                <a:spcPct val="150000"/>
              </a:lnSpc>
              <a:spcAft>
                <a:spcPts val="1000"/>
              </a:spcAft>
            </a:pPr>
            <a:r>
              <a:rPr lang="en-GB" sz="1200" dirty="0">
                <a:solidFill>
                  <a:schemeClr val="bg2">
                    <a:lumMod val="75000"/>
                  </a:schemeClr>
                </a:solidFill>
                <a:effectLst/>
                <a:ea typeface="Calibri" panose="020F0502020204030204" pitchFamily="34" charset="0"/>
                <a:cs typeface="Calibri Light" panose="020F0302020204030204" pitchFamily="34" charset="0"/>
              </a:rPr>
              <a:t> Anyone interested in becoming </a:t>
            </a:r>
            <a:r>
              <a:rPr lang="en-GB" sz="1200" dirty="0">
                <a:solidFill>
                  <a:schemeClr val="bg2">
                    <a:lumMod val="75000"/>
                  </a:schemeClr>
                </a:solidFill>
                <a:ea typeface="Calibri" panose="020F0502020204030204" pitchFamily="34" charset="0"/>
                <a:cs typeface="Calibri Light" panose="020F0302020204030204" pitchFamily="34" charset="0"/>
              </a:rPr>
              <a:t>just </a:t>
            </a:r>
            <a:r>
              <a:rPr lang="en-GB" sz="1200" dirty="0">
                <a:solidFill>
                  <a:schemeClr val="bg2">
                    <a:lumMod val="75000"/>
                  </a:schemeClr>
                </a:solidFill>
                <a:effectLst/>
                <a:ea typeface="Calibri" panose="020F0502020204030204" pitchFamily="34" charset="0"/>
                <a:cs typeface="Calibri Light" panose="020F0302020204030204" pitchFamily="34" charset="0"/>
              </a:rPr>
              <a:t>needs to:</a:t>
            </a:r>
          </a:p>
          <a:p>
            <a:pPr marL="171450" indent="-171450">
              <a:lnSpc>
                <a:spcPct val="150000"/>
              </a:lnSpc>
              <a:spcAft>
                <a:spcPts val="1000"/>
              </a:spcAft>
              <a:buFont typeface="Arial" panose="020B0604020202020204" pitchFamily="34" charset="0"/>
              <a:buChar char="•"/>
            </a:pPr>
            <a:r>
              <a:rPr lang="en-GB" sz="1200" dirty="0">
                <a:solidFill>
                  <a:schemeClr val="bg2">
                    <a:lumMod val="75000"/>
                  </a:schemeClr>
                </a:solidFill>
                <a:effectLst/>
                <a:ea typeface="Calibri" panose="020F0502020204030204" pitchFamily="34" charset="0"/>
                <a:cs typeface="Calibri Light" panose="020F0302020204030204" pitchFamily="34" charset="0"/>
              </a:rPr>
              <a:t>Complete the 30-minute NHS Menopause Awareness Training (available via MLE) </a:t>
            </a:r>
            <a:r>
              <a:rPr lang="en-GB" sz="1200" dirty="0">
                <a:solidFill>
                  <a:srgbClr val="0070C0"/>
                </a:solidFill>
                <a:effectLst/>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https://salisbury.kallidus-suite.com/learn/#/course/0f5905ba-25a8-4256-8180-6fefde2b5c65</a:t>
            </a:r>
            <a:endParaRPr lang="en-GB" sz="1200" dirty="0">
              <a:solidFill>
                <a:srgbClr val="0070C0"/>
              </a:solidFill>
              <a:effectLst/>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200" dirty="0">
                <a:solidFill>
                  <a:schemeClr val="bg2">
                    <a:lumMod val="75000"/>
                  </a:schemeClr>
                </a:solidFill>
                <a:effectLst/>
                <a:ea typeface="Calibri" panose="020F0502020204030204" pitchFamily="34" charset="0"/>
                <a:cs typeface="Calibri Light" panose="020F0302020204030204" pitchFamily="34" charset="0"/>
              </a:rPr>
              <a:t>Readily talk about perimenopause and menopause at work to break down stigma. </a:t>
            </a:r>
          </a:p>
          <a:p>
            <a:pPr marL="171450" indent="-171450">
              <a:lnSpc>
                <a:spcPct val="150000"/>
              </a:lnSpc>
              <a:spcAft>
                <a:spcPts val="1000"/>
              </a:spcAft>
              <a:buFont typeface="Arial" panose="020B0604020202020204" pitchFamily="34" charset="0"/>
              <a:buChar char="•"/>
            </a:pPr>
            <a:r>
              <a:rPr lang="en-GB" sz="1200" dirty="0">
                <a:solidFill>
                  <a:schemeClr val="bg2">
                    <a:lumMod val="75000"/>
                  </a:schemeClr>
                </a:solidFill>
                <a:effectLst/>
                <a:ea typeface="Calibri" panose="020F0502020204030204" pitchFamily="34" charset="0"/>
                <a:cs typeface="Calibri Light" panose="020F0302020204030204" pitchFamily="34" charset="0"/>
              </a:rPr>
              <a:t>Highlight/signpost to support available at SFT, locally and nationally. </a:t>
            </a:r>
          </a:p>
          <a:p>
            <a:pPr marL="171450" indent="-171450">
              <a:lnSpc>
                <a:spcPct val="150000"/>
              </a:lnSpc>
              <a:spcAft>
                <a:spcPts val="1000"/>
              </a:spcAft>
              <a:buFont typeface="Arial" panose="020B0604020202020204" pitchFamily="34" charset="0"/>
              <a:buChar char="•"/>
            </a:pPr>
            <a:r>
              <a:rPr lang="en-GB" sz="1200" dirty="0">
                <a:solidFill>
                  <a:schemeClr val="bg2">
                    <a:lumMod val="75000"/>
                  </a:schemeClr>
                </a:solidFill>
                <a:effectLst/>
                <a:ea typeface="Calibri" panose="020F0502020204030204" pitchFamily="34" charset="0"/>
                <a:cs typeface="Calibri Light" panose="020F0302020204030204" pitchFamily="34" charset="0"/>
              </a:rPr>
              <a:t>Attend Menopause Champion meetings to keep knowledge up-to-date and share how things are for colleagues impacted by menopause in their work areas.</a:t>
            </a:r>
          </a:p>
          <a:p>
            <a:pPr marL="171450" indent="-171450">
              <a:lnSpc>
                <a:spcPct val="150000"/>
              </a:lnSpc>
              <a:spcAft>
                <a:spcPts val="1000"/>
              </a:spcAft>
              <a:buFont typeface="Arial" panose="020B0604020202020204" pitchFamily="34" charset="0"/>
              <a:buChar char="•"/>
            </a:pPr>
            <a:r>
              <a:rPr lang="en-GB" sz="1200" dirty="0">
                <a:solidFill>
                  <a:schemeClr val="bg2">
                    <a:lumMod val="75000"/>
                  </a:schemeClr>
                </a:solidFill>
                <a:effectLst/>
                <a:ea typeface="Calibri" panose="020F0502020204030204" pitchFamily="34" charset="0"/>
                <a:cs typeface="Calibri Light" panose="020F0302020204030204" pitchFamily="34" charset="0"/>
              </a:rPr>
              <a:t>If you are interested or would like further details, please email: </a:t>
            </a:r>
            <a:r>
              <a:rPr lang="en-GB" sz="1200" dirty="0">
                <a:solidFill>
                  <a:srgbClr val="0070C0"/>
                </a:solidFill>
                <a:effectLst/>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sft.menopausechampion@nhs.net</a:t>
            </a:r>
            <a:endParaRPr lang="en-GB" sz="1200" dirty="0">
              <a:solidFill>
                <a:srgbClr val="0070C0"/>
              </a:solidFill>
              <a:effectLst/>
              <a:ea typeface="Calibri" panose="020F0502020204030204" pitchFamily="34" charset="0"/>
              <a:cs typeface="Calibri Light" panose="020F0302020204030204" pitchFamily="34" charset="0"/>
            </a:endParaRPr>
          </a:p>
        </p:txBody>
      </p:sp>
      <p:pic>
        <p:nvPicPr>
          <p:cNvPr id="2" name="Picture 1" descr="A logo of a person's health&#10;&#10;Description automatically generated">
            <a:extLst>
              <a:ext uri="{FF2B5EF4-FFF2-40B4-BE49-F238E27FC236}">
                <a16:creationId xmlns:a16="http://schemas.microsoft.com/office/drawing/2014/main" id="{7F13EE4C-57F2-4D50-9F57-A7FDA22BC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42" y="813000"/>
            <a:ext cx="1700955" cy="1700955"/>
          </a:xfrm>
          <a:prstGeom prst="rect">
            <a:avLst/>
          </a:prstGeom>
        </p:spPr>
      </p:pic>
      <p:sp>
        <p:nvSpPr>
          <p:cNvPr id="3" name="Title 1">
            <a:extLst>
              <a:ext uri="{FF2B5EF4-FFF2-40B4-BE49-F238E27FC236}">
                <a16:creationId xmlns:a16="http://schemas.microsoft.com/office/drawing/2014/main" id="{5F41D720-78E2-D817-CCD4-0460DB395701}"/>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latin typeface="+mn-lt"/>
                <a:cs typeface="Calibri" panose="020F0502020204030204" pitchFamily="34" charset="0"/>
              </a:rPr>
              <a:t>How to become a Menopause Champion at SFT</a:t>
            </a:r>
          </a:p>
        </p:txBody>
      </p:sp>
    </p:spTree>
    <p:extLst>
      <p:ext uri="{BB962C8B-B14F-4D97-AF65-F5344CB8AC3E}">
        <p14:creationId xmlns:p14="http://schemas.microsoft.com/office/powerpoint/2010/main" val="318087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yellow logo&#10;&#10;Description automatically generated">
            <a:extLst>
              <a:ext uri="{FF2B5EF4-FFF2-40B4-BE49-F238E27FC236}">
                <a16:creationId xmlns:a16="http://schemas.microsoft.com/office/drawing/2014/main" id="{CAC69DAD-6607-AD68-4824-26C86BC0EA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8"/>
            <a:ext cx="6858000" cy="1121158"/>
          </a:xfrm>
          <a:prstGeom prst="rect">
            <a:avLst/>
          </a:prstGeom>
        </p:spPr>
      </p:pic>
      <p:sp>
        <p:nvSpPr>
          <p:cNvPr id="5" name="TextBox 4">
            <a:extLst>
              <a:ext uri="{FF2B5EF4-FFF2-40B4-BE49-F238E27FC236}">
                <a16:creationId xmlns:a16="http://schemas.microsoft.com/office/drawing/2014/main" id="{B0AE0303-E939-7462-84B3-3FFF3405E4AC}"/>
              </a:ext>
            </a:extLst>
          </p:cNvPr>
          <p:cNvSpPr txBox="1"/>
          <p:nvPr/>
        </p:nvSpPr>
        <p:spPr>
          <a:xfrm>
            <a:off x="369000" y="1803524"/>
            <a:ext cx="2880000" cy="4508350"/>
          </a:xfrm>
          <a:prstGeom prst="rect">
            <a:avLst/>
          </a:prstGeom>
          <a:noFill/>
        </p:spPr>
        <p:txBody>
          <a:bodyPr wrap="square">
            <a:spAutoFit/>
          </a:bodyPr>
          <a:lstStyle/>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The Healthcare Library is situated in Block 29, SDH South.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Membership is available for all staff, students and volunteers, and includes 24/7 access to quiet study space and the opportunity to borrow up to 12 books.</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A wide range of electronic resources are available which include access to e-books and articles, databases, and point of care decision making tools with an NHS OpenAthens account. Register for one </a:t>
            </a:r>
            <a:r>
              <a:rPr lang="en-GB" sz="1100" u="sng" dirty="0">
                <a:solidFill>
                  <a:schemeClr val="accent1"/>
                </a:solidFill>
                <a:effectLst/>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here</a:t>
            </a:r>
            <a:r>
              <a:rPr lang="en-GB" sz="1100" dirty="0">
                <a:solidFill>
                  <a:schemeClr val="accent1"/>
                </a:solidFill>
                <a:effectLst/>
                <a:ea typeface="Calibri" panose="020F0502020204030204" pitchFamily="34" charset="0"/>
                <a:cs typeface="Calibri Light" panose="020F0302020204030204" pitchFamily="34" charset="0"/>
              </a:rPr>
              <a:t>.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The Library also provides an evidence and literature search service on clinical and non-clinical topics, and 1 to 1 training on accessing e-resources. </a:t>
            </a:r>
          </a:p>
        </p:txBody>
      </p:sp>
      <p:sp>
        <p:nvSpPr>
          <p:cNvPr id="7" name="TextBox 6">
            <a:extLst>
              <a:ext uri="{FF2B5EF4-FFF2-40B4-BE49-F238E27FC236}">
                <a16:creationId xmlns:a16="http://schemas.microsoft.com/office/drawing/2014/main" id="{70DE9CBB-F52C-FDE6-0A7A-568083FA73EA}"/>
              </a:ext>
            </a:extLst>
          </p:cNvPr>
          <p:cNvSpPr txBox="1"/>
          <p:nvPr/>
        </p:nvSpPr>
        <p:spPr>
          <a:xfrm>
            <a:off x="3609000" y="1805170"/>
            <a:ext cx="2880000" cy="2602700"/>
          </a:xfrm>
          <a:prstGeom prst="rect">
            <a:avLst/>
          </a:prstGeom>
          <a:noFill/>
        </p:spPr>
        <p:txBody>
          <a:bodyPr wrap="square">
            <a:spAutoFit/>
          </a:bodyPr>
          <a:lstStyle/>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A tailor-made resource list and current awareness bulletin service is available too.</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The Library’s Wellbeing Zone includes nationally acclaimed mood boosting fiction, wellbeing titles, colouring and a jigsaw. There is also a dedicated space for each Staff Network with relevant resources.</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For further details email: </a:t>
            </a:r>
            <a:r>
              <a:rPr lang="en-GB" sz="1100" u="sng" dirty="0">
                <a:solidFill>
                  <a:srgbClr val="0070C0"/>
                </a:solidFill>
                <a:effectLst/>
                <a:ea typeface="Calibri" panose="020F05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sft.library.office@nhs.net</a:t>
            </a:r>
            <a:endParaRPr lang="en-GB" sz="1100" u="sng" dirty="0">
              <a:solidFill>
                <a:srgbClr val="0070C0"/>
              </a:solidFill>
              <a:effectLst/>
              <a:ea typeface="Calibri" panose="020F0502020204030204" pitchFamily="34" charset="0"/>
              <a:cs typeface="Calibri Light" panose="020F0302020204030204" pitchFamily="34" charset="0"/>
            </a:endParaRPr>
          </a:p>
        </p:txBody>
      </p:sp>
      <p:pic>
        <p:nvPicPr>
          <p:cNvPr id="9" name="Picture 8" descr="A person standing in a library&#10;&#10;Description automatically generated">
            <a:extLst>
              <a:ext uri="{FF2B5EF4-FFF2-40B4-BE49-F238E27FC236}">
                <a16:creationId xmlns:a16="http://schemas.microsoft.com/office/drawing/2014/main" id="{69A4889E-C42E-E1A4-89C2-486B96C53507}"/>
              </a:ext>
            </a:extLst>
          </p:cNvPr>
          <p:cNvPicPr>
            <a:picLocks noChangeAspect="1"/>
          </p:cNvPicPr>
          <p:nvPr/>
        </p:nvPicPr>
        <p:blipFill>
          <a:blip r:embed="rId5"/>
          <a:stretch>
            <a:fillRect/>
          </a:stretch>
        </p:blipFill>
        <p:spPr>
          <a:xfrm>
            <a:off x="3142191" y="7113000"/>
            <a:ext cx="3722936" cy="2792202"/>
          </a:xfrm>
          <a:prstGeom prst="rect">
            <a:avLst/>
          </a:prstGeom>
        </p:spPr>
      </p:pic>
      <p:sp>
        <p:nvSpPr>
          <p:cNvPr id="10" name="TextBox 9">
            <a:extLst>
              <a:ext uri="{FF2B5EF4-FFF2-40B4-BE49-F238E27FC236}">
                <a16:creationId xmlns:a16="http://schemas.microsoft.com/office/drawing/2014/main" id="{B19A8FA6-6E4F-B584-97D8-52DE681BAD44}"/>
              </a:ext>
            </a:extLst>
          </p:cNvPr>
          <p:cNvSpPr txBox="1"/>
          <p:nvPr/>
        </p:nvSpPr>
        <p:spPr>
          <a:xfrm>
            <a:off x="3915692" y="5170790"/>
            <a:ext cx="2175933" cy="1169551"/>
          </a:xfrm>
          <a:prstGeom prst="rect">
            <a:avLst/>
          </a:prstGeom>
          <a:noFill/>
        </p:spPr>
        <p:txBody>
          <a:bodyPr wrap="square" rtlCol="0">
            <a:spAutoFit/>
          </a:bodyPr>
          <a:lstStyle/>
          <a:p>
            <a:r>
              <a:rPr lang="en-GB" sz="1600" b="1" dirty="0">
                <a:solidFill>
                  <a:schemeClr val="bg2">
                    <a:lumMod val="75000"/>
                  </a:schemeClr>
                </a:solidFill>
                <a:latin typeface="+mj-lt"/>
                <a:cs typeface="Calibri Light" panose="020F0302020204030204" pitchFamily="34" charset="0"/>
              </a:rPr>
              <a:t>‘Books are humanity in print’</a:t>
            </a:r>
          </a:p>
          <a:p>
            <a:endParaRPr lang="en-GB" sz="2800" dirty="0">
              <a:latin typeface="Calibri Light" panose="020F0302020204030204" pitchFamily="34" charset="0"/>
              <a:cs typeface="Calibri Light" panose="020F0302020204030204" pitchFamily="34" charset="0"/>
            </a:endParaRPr>
          </a:p>
          <a:p>
            <a:pPr algn="r"/>
            <a:r>
              <a:rPr lang="en-GB" sz="1000" dirty="0">
                <a:solidFill>
                  <a:schemeClr val="bg2">
                    <a:lumMod val="75000"/>
                  </a:schemeClr>
                </a:solidFill>
                <a:latin typeface="+mj-lt"/>
                <a:cs typeface="Calibri Light" panose="020F0302020204030204" pitchFamily="34" charset="0"/>
              </a:rPr>
              <a:t>Barbara Tuchman</a:t>
            </a:r>
          </a:p>
        </p:txBody>
      </p:sp>
      <p:sp>
        <p:nvSpPr>
          <p:cNvPr id="11" name="TextBox 10">
            <a:extLst>
              <a:ext uri="{FF2B5EF4-FFF2-40B4-BE49-F238E27FC236}">
                <a16:creationId xmlns:a16="http://schemas.microsoft.com/office/drawing/2014/main" id="{787A0F5D-BC63-512F-14D0-012A7453EC6F}"/>
              </a:ext>
            </a:extLst>
          </p:cNvPr>
          <p:cNvSpPr txBox="1"/>
          <p:nvPr/>
        </p:nvSpPr>
        <p:spPr>
          <a:xfrm>
            <a:off x="369000" y="7140496"/>
            <a:ext cx="2497069" cy="1661993"/>
          </a:xfrm>
          <a:prstGeom prst="rect">
            <a:avLst/>
          </a:prstGeom>
          <a:noFill/>
        </p:spPr>
        <p:txBody>
          <a:bodyPr wrap="square" rtlCol="0">
            <a:spAutoFit/>
          </a:bodyPr>
          <a:lstStyle/>
          <a:p>
            <a:r>
              <a:rPr lang="en-GB" sz="1600" b="1" dirty="0">
                <a:solidFill>
                  <a:schemeClr val="bg2">
                    <a:lumMod val="75000"/>
                  </a:schemeClr>
                </a:solidFill>
                <a:latin typeface="+mj-lt"/>
                <a:cs typeface="Calibri Light" panose="020F0302020204030204" pitchFamily="34" charset="0"/>
              </a:rPr>
              <a:t>‘The only thing that you absolutely have to know is the location of the library’</a:t>
            </a:r>
          </a:p>
          <a:p>
            <a:endParaRPr lang="en-GB" sz="2800" dirty="0">
              <a:latin typeface="Calibri Light" panose="020F0302020204030204" pitchFamily="34" charset="0"/>
              <a:cs typeface="Calibri Light" panose="020F0302020204030204" pitchFamily="34" charset="0"/>
            </a:endParaRPr>
          </a:p>
          <a:p>
            <a:pPr algn="r"/>
            <a:r>
              <a:rPr lang="en-GB" sz="1000" dirty="0">
                <a:solidFill>
                  <a:schemeClr val="bg2">
                    <a:lumMod val="75000"/>
                  </a:schemeClr>
                </a:solidFill>
                <a:latin typeface="+mj-lt"/>
                <a:cs typeface="Calibri Light" panose="020F0302020204030204" pitchFamily="34" charset="0"/>
              </a:rPr>
              <a:t>Albert Einstein</a:t>
            </a:r>
          </a:p>
        </p:txBody>
      </p:sp>
      <p:sp>
        <p:nvSpPr>
          <p:cNvPr id="2" name="Title 1">
            <a:extLst>
              <a:ext uri="{FF2B5EF4-FFF2-40B4-BE49-F238E27FC236}">
                <a16:creationId xmlns:a16="http://schemas.microsoft.com/office/drawing/2014/main" id="{F66B691F-AE46-C5A2-2C3D-F49506909157}"/>
              </a:ext>
            </a:extLst>
          </p:cNvPr>
          <p:cNvSpPr txBox="1">
            <a:spLocks/>
          </p:cNvSpPr>
          <p:nvPr/>
        </p:nvSpPr>
        <p:spPr>
          <a:xfrm>
            <a:off x="369000" y="1353000"/>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600" b="1" dirty="0">
                <a:solidFill>
                  <a:schemeClr val="bg2">
                    <a:lumMod val="75000"/>
                  </a:schemeClr>
                </a:solidFill>
                <a:cs typeface="Calibri Light" panose="020F0302020204030204" pitchFamily="34" charset="0"/>
              </a:rPr>
              <a:t>Welcome to the Healthcare Library</a:t>
            </a:r>
          </a:p>
        </p:txBody>
      </p:sp>
    </p:spTree>
    <p:extLst>
      <p:ext uri="{BB962C8B-B14F-4D97-AF65-F5344CB8AC3E}">
        <p14:creationId xmlns:p14="http://schemas.microsoft.com/office/powerpoint/2010/main" val="36077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10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cs typeface="Calibri Light" panose="020F0302020204030204" pitchFamily="34" charset="0"/>
              </a:rPr>
              <a:t>Acknowledgements and Thanks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993000"/>
            <a:ext cx="2880000" cy="8578695"/>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S</a:t>
            </a:r>
            <a:r>
              <a:rPr lang="en-GB" sz="1100" b="1" dirty="0">
                <a:solidFill>
                  <a:schemeClr val="bg2">
                    <a:lumMod val="75000"/>
                  </a:schemeClr>
                </a:solidFill>
                <a:effectLst/>
                <a:ea typeface="Calibri" panose="020F0502020204030204" pitchFamily="34" charset="0"/>
                <a:cs typeface="Calibri Light" panose="020F0302020204030204" pitchFamily="34" charset="0"/>
              </a:rPr>
              <a:t>pecial thanks to:</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Helen Clemow </a:t>
            </a:r>
            <a:r>
              <a:rPr lang="en-GB" sz="1100" dirty="0">
                <a:solidFill>
                  <a:schemeClr val="bg2">
                    <a:lumMod val="75000"/>
                  </a:schemeClr>
                </a:solidFill>
                <a:ea typeface="Calibri" panose="020F0502020204030204" pitchFamily="34" charset="0"/>
                <a:cs typeface="Calibri Light" panose="020F0302020204030204" pitchFamily="34" charset="0"/>
              </a:rPr>
              <a:t>for h</a:t>
            </a:r>
            <a:r>
              <a:rPr lang="en-GB" sz="1100" dirty="0">
                <a:solidFill>
                  <a:schemeClr val="bg2">
                    <a:lumMod val="75000"/>
                  </a:schemeClr>
                </a:solidFill>
                <a:effectLst/>
                <a:ea typeface="Calibri" panose="020F0502020204030204" pitchFamily="34" charset="0"/>
                <a:cs typeface="Calibri Light" panose="020F0302020204030204" pitchFamily="34" charset="0"/>
              </a:rPr>
              <a:t>er exceptional passion, dedication and leadership in coordinating and driving the summit's agenda to make this summit a reality.</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Harjinder Bahra </a:t>
            </a:r>
            <a:r>
              <a:rPr lang="en-GB" sz="1100" dirty="0">
                <a:solidFill>
                  <a:schemeClr val="bg2">
                    <a:lumMod val="75000"/>
                  </a:schemeClr>
                </a:solidFill>
                <a:ea typeface="Calibri" panose="020F0502020204030204" pitchFamily="34" charset="0"/>
                <a:cs typeface="Calibri Light" panose="020F0302020204030204" pitchFamily="34" charset="0"/>
              </a:rPr>
              <a:t>for project managing the summit, handling logistics and publicity materials.</a:t>
            </a:r>
            <a:endParaRPr lang="en-GB" sz="1100" b="1" dirty="0">
              <a:solidFill>
                <a:schemeClr val="bg2">
                  <a:lumMod val="75000"/>
                </a:schemeClr>
              </a:solidFill>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Nicola Boardman </a:t>
            </a:r>
            <a:r>
              <a:rPr lang="en-GB" sz="1100" dirty="0">
                <a:solidFill>
                  <a:schemeClr val="bg2">
                    <a:lumMod val="75000"/>
                  </a:schemeClr>
                </a:solidFill>
                <a:ea typeface="Calibri" panose="020F0502020204030204" pitchFamily="34" charset="0"/>
                <a:cs typeface="Calibri Light" panose="020F0302020204030204" pitchFamily="34" charset="0"/>
              </a:rPr>
              <a:t>for her calming nature, insightfulness, passion and for co-chairing the summit.</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Laura Soul </a:t>
            </a:r>
            <a:r>
              <a:rPr lang="en-GB" sz="1100" dirty="0">
                <a:solidFill>
                  <a:schemeClr val="bg2">
                    <a:lumMod val="75000"/>
                  </a:schemeClr>
                </a:solidFill>
                <a:ea typeface="Calibri" panose="020F0502020204030204" pitchFamily="34" charset="0"/>
                <a:cs typeface="Calibri Light" panose="020F0302020204030204" pitchFamily="34" charset="0"/>
              </a:rPr>
              <a:t>for her unwavering energy and infections ‘can do it’ attitude, co-chairing and summary of the day.</a:t>
            </a:r>
            <a:endParaRPr lang="en-GB" sz="1100" b="1" dirty="0">
              <a:solidFill>
                <a:schemeClr val="bg2">
                  <a:lumMod val="75000"/>
                </a:schemeClr>
              </a:solidFill>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Jo Rowntree </a:t>
            </a:r>
            <a:r>
              <a:rPr lang="en-GB" sz="1100" dirty="0">
                <a:solidFill>
                  <a:schemeClr val="bg2">
                    <a:lumMod val="75000"/>
                  </a:schemeClr>
                </a:solidFill>
                <a:ea typeface="Calibri" panose="020F0502020204030204" pitchFamily="34" charset="0"/>
                <a:cs typeface="Calibri Light" panose="020F0302020204030204" pitchFamily="34" charset="0"/>
              </a:rPr>
              <a:t>for her invaluable insights to ensure that the summit took a holistic approach to menopause awareness and support for all staff.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Jo Broom </a:t>
            </a:r>
            <a:r>
              <a:rPr lang="en-GB" sz="1100" dirty="0">
                <a:solidFill>
                  <a:schemeClr val="bg2">
                    <a:lumMod val="75000"/>
                  </a:schemeClr>
                </a:solidFill>
                <a:ea typeface="Calibri" panose="020F0502020204030204" pitchFamily="34" charset="0"/>
                <a:cs typeface="Calibri Light" panose="020F0302020204030204" pitchFamily="34" charset="0"/>
              </a:rPr>
              <a:t>for her wisdom and being a trusted sounding board and a champion for the cause.</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Helen Dobson </a:t>
            </a:r>
            <a:r>
              <a:rPr lang="en-GB" sz="1100" dirty="0">
                <a:solidFill>
                  <a:schemeClr val="bg2">
                    <a:lumMod val="75000"/>
                  </a:schemeClr>
                </a:solidFill>
                <a:ea typeface="Calibri" panose="020F0502020204030204" pitchFamily="34" charset="0"/>
                <a:cs typeface="Calibri Light" panose="020F0302020204030204" pitchFamily="34" charset="0"/>
              </a:rPr>
              <a:t>for guidance and allowing generous protected time to ensure that the summit happened.</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I</a:t>
            </a:r>
            <a:r>
              <a:rPr lang="en-GB" sz="1100" b="1" dirty="0">
                <a:solidFill>
                  <a:schemeClr val="bg2">
                    <a:lumMod val="75000"/>
                  </a:schemeClr>
                </a:solidFill>
                <a:effectLst/>
                <a:ea typeface="Calibri" panose="020F0502020204030204" pitchFamily="34" charset="0"/>
                <a:cs typeface="Calibri Light" panose="020F0302020204030204" pitchFamily="34" charset="0"/>
              </a:rPr>
              <a:t>nez Szczepanska</a:t>
            </a:r>
            <a:r>
              <a:rPr lang="en-GB" sz="1100" b="1" dirty="0">
                <a:solidFill>
                  <a:schemeClr val="bg2">
                    <a:lumMod val="75000"/>
                  </a:schemeClr>
                </a:solidFill>
                <a:ea typeface="Calibri" panose="020F0502020204030204" pitchFamily="34" charset="0"/>
                <a:cs typeface="Calibri Light" panose="020F0302020204030204" pitchFamily="34" charset="0"/>
              </a:rPr>
              <a:t> </a:t>
            </a:r>
            <a:r>
              <a:rPr lang="en-GB" sz="1100" dirty="0">
                <a:solidFill>
                  <a:schemeClr val="bg2">
                    <a:lumMod val="75000"/>
                  </a:schemeClr>
                </a:solidFill>
                <a:ea typeface="Calibri" panose="020F0502020204030204" pitchFamily="34" charset="0"/>
                <a:cs typeface="Calibri Light" panose="020F0302020204030204" pitchFamily="34" charset="0"/>
              </a:rPr>
              <a:t>for her creative talents in filming and photographing the summit.</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Ben Thompson-Jones </a:t>
            </a:r>
            <a:r>
              <a:rPr lang="en-GB" sz="1100" dirty="0">
                <a:solidFill>
                  <a:schemeClr val="bg2">
                    <a:lumMod val="75000"/>
                  </a:schemeClr>
                </a:solidFill>
                <a:ea typeface="Calibri" panose="020F0502020204030204" pitchFamily="34" charset="0"/>
                <a:cs typeface="Calibri Light" panose="020F0302020204030204" pitchFamily="34" charset="0"/>
              </a:rPr>
              <a:t>for his admin support and charm!</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993000"/>
            <a:ext cx="3060000" cy="8848000"/>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ffectLst/>
                <a:ea typeface="Calibri" panose="020F0502020204030204" pitchFamily="34" charset="0"/>
                <a:cs typeface="Calibri Light" panose="020F0302020204030204" pitchFamily="34" charset="0"/>
              </a:rPr>
              <a:t>Thanks to our speakers, panel members, facilitators and volunteers:</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Judy </a:t>
            </a:r>
            <a:r>
              <a:rPr lang="en-GB" sz="1100" b="1" dirty="0">
                <a:solidFill>
                  <a:schemeClr val="bg2">
                    <a:lumMod val="75000"/>
                  </a:schemeClr>
                </a:solidFill>
                <a:ea typeface="Calibri" panose="020F0502020204030204" pitchFamily="34" charset="0"/>
                <a:cs typeface="Calibri Light" panose="020F0302020204030204" pitchFamily="34" charset="0"/>
              </a:rPr>
              <a:t>Dyos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Jo Ibbott</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Ms Annie Hawkins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Emma Smith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Bukky Ayoade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Champika Dona</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Dr Vikram Sinai Talaulikar</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James Anderson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Andrea Yeadon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Dr Kate Jenkins</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Tania Baker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Sophia Strong-Sheldrake</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Cathy Polley </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Healthcare Library Team</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Communications Team</a:t>
            </a:r>
            <a:endParaRPr lang="en-GB" sz="1100" b="1" dirty="0">
              <a:solidFill>
                <a:schemeClr val="bg2">
                  <a:lumMod val="75000"/>
                </a:schemeClr>
              </a:solidFill>
              <a:effectLst/>
              <a:ea typeface="Calibri" panose="020F0502020204030204" pitchFamily="34" charset="0"/>
              <a:cs typeface="Calibri Light" panose="020F0302020204030204" pitchFamily="34" charset="0"/>
            </a:endParaRP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Education Centre</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ffectLst/>
                <a:ea typeface="Calibri" panose="020F0502020204030204" pitchFamily="34" charset="0"/>
                <a:cs typeface="Calibri Light" panose="020F0302020204030204" pitchFamily="34" charset="0"/>
              </a:rPr>
              <a:t>Catering Team</a:t>
            </a:r>
          </a:p>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Special Thanks for their kind donation of goody bags, products and booklets:</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Stars Appeal Charity</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The Yes Yes Company Ltd</a:t>
            </a:r>
          </a:p>
          <a:p>
            <a:pPr marL="171450" indent="-171450">
              <a:lnSpc>
                <a:spcPct val="150000"/>
              </a:lnSpc>
              <a:spcAft>
                <a:spcPts val="1000"/>
              </a:spcAft>
              <a:buFont typeface="Arial" panose="020B0604020202020204" pitchFamily="34" charset="0"/>
              <a:buChar char="•"/>
            </a:pPr>
            <a:r>
              <a:rPr lang="en-GB" sz="1100" b="1" dirty="0">
                <a:solidFill>
                  <a:schemeClr val="bg2">
                    <a:lumMod val="75000"/>
                  </a:schemeClr>
                </a:solidFill>
                <a:ea typeface="Calibri" panose="020F0502020204030204" pitchFamily="34" charset="0"/>
                <a:cs typeface="Calibri Light" panose="020F0302020204030204" pitchFamily="34" charset="0"/>
              </a:rPr>
              <a:t>Menopause Support</a:t>
            </a:r>
          </a:p>
        </p:txBody>
      </p:sp>
      <p:sp>
        <p:nvSpPr>
          <p:cNvPr id="6" name="TextBox 5">
            <a:extLst>
              <a:ext uri="{FF2B5EF4-FFF2-40B4-BE49-F238E27FC236}">
                <a16:creationId xmlns:a16="http://schemas.microsoft.com/office/drawing/2014/main" id="{4E2FD058-BC13-06B2-87AA-D286837FB625}"/>
              </a:ext>
            </a:extLst>
          </p:cNvPr>
          <p:cNvSpPr txBox="1"/>
          <p:nvPr/>
        </p:nvSpPr>
        <p:spPr>
          <a:xfrm>
            <a:off x="392333" y="453000"/>
            <a:ext cx="6087761" cy="461665"/>
          </a:xfrm>
          <a:prstGeom prst="rect">
            <a:avLst/>
          </a:prstGeom>
          <a:noFill/>
        </p:spPr>
        <p:txBody>
          <a:bodyPr wrap="square">
            <a:spAutoFit/>
          </a:bodyPr>
          <a:lstStyle/>
          <a:p>
            <a:pPr algn="l"/>
            <a:r>
              <a:rPr lang="en-GB" sz="1200" dirty="0">
                <a:solidFill>
                  <a:schemeClr val="bg2">
                    <a:lumMod val="75000"/>
                  </a:schemeClr>
                </a:solidFill>
                <a:cs typeface="Calibri Light" panose="020F0302020204030204" pitchFamily="34" charset="0"/>
              </a:rPr>
              <a:t>SFT </a:t>
            </a:r>
            <a:r>
              <a:rPr lang="en-GB" sz="1200" b="0" i="0" u="none" strike="noStrike" baseline="0" dirty="0">
                <a:solidFill>
                  <a:schemeClr val="bg2">
                    <a:lumMod val="75000"/>
                  </a:schemeClr>
                </a:solidFill>
                <a:cs typeface="Calibri Light" panose="020F0302020204030204" pitchFamily="34" charset="0"/>
              </a:rPr>
              <a:t>acknowledges and thanks the following individuals, teams and organisations for their support and passion to make this Menopause Summit possible.</a:t>
            </a:r>
            <a:endParaRPr lang="en-GB" sz="1200" dirty="0">
              <a:solidFill>
                <a:schemeClr val="bg2">
                  <a:lumMod val="75000"/>
                </a:schemeClr>
              </a:solidFill>
              <a:cs typeface="Calibri Light" panose="020F0302020204030204" pitchFamily="34" charset="0"/>
            </a:endParaRPr>
          </a:p>
        </p:txBody>
      </p:sp>
    </p:spTree>
    <p:extLst>
      <p:ext uri="{BB962C8B-B14F-4D97-AF65-F5344CB8AC3E}">
        <p14:creationId xmlns:p14="http://schemas.microsoft.com/office/powerpoint/2010/main" val="72631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qr code with a few black squares&#10;&#10;Description automatically generated">
            <a:extLst>
              <a:ext uri="{FF2B5EF4-FFF2-40B4-BE49-F238E27FC236}">
                <a16:creationId xmlns:a16="http://schemas.microsoft.com/office/drawing/2014/main" id="{B88E91F5-288A-A540-EAC9-95AFCBF130A5}"/>
              </a:ext>
            </a:extLst>
          </p:cNvPr>
          <p:cNvPicPr>
            <a:picLocks noChangeAspect="1"/>
          </p:cNvPicPr>
          <p:nvPr/>
        </p:nvPicPr>
        <p:blipFill>
          <a:blip r:embed="rId2"/>
          <a:stretch>
            <a:fillRect/>
          </a:stretch>
        </p:blipFill>
        <p:spPr>
          <a:xfrm>
            <a:off x="3969000" y="7293000"/>
            <a:ext cx="2160000" cy="2160000"/>
          </a:xfrm>
          <a:prstGeom prst="rect">
            <a:avLst/>
          </a:prstGeom>
        </p:spPr>
      </p:pic>
      <p:sp>
        <p:nvSpPr>
          <p:cNvPr id="4" name="Title 1">
            <a:extLst>
              <a:ext uri="{FF2B5EF4-FFF2-40B4-BE49-F238E27FC236}">
                <a16:creationId xmlns:a16="http://schemas.microsoft.com/office/drawing/2014/main" id="{738AD487-D5D7-C8A1-78FA-3291DDB30EC7}"/>
              </a:ext>
            </a:extLst>
          </p:cNvPr>
          <p:cNvSpPr txBox="1">
            <a:spLocks/>
          </p:cNvSpPr>
          <p:nvPr/>
        </p:nvSpPr>
        <p:spPr>
          <a:xfrm>
            <a:off x="390052" y="5319944"/>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800" b="1" dirty="0">
                <a:solidFill>
                  <a:schemeClr val="bg2">
                    <a:lumMod val="75000"/>
                  </a:schemeClr>
                </a:solidFill>
                <a:latin typeface="+mn-lt"/>
                <a:cs typeface="Calibri" panose="020F0502020204030204" pitchFamily="34" charset="0"/>
              </a:rPr>
              <a:t>Menopause Summit Feedback and Wishlist Survey</a:t>
            </a:r>
          </a:p>
        </p:txBody>
      </p:sp>
      <p:sp>
        <p:nvSpPr>
          <p:cNvPr id="7" name="TextBox 6">
            <a:extLst>
              <a:ext uri="{FF2B5EF4-FFF2-40B4-BE49-F238E27FC236}">
                <a16:creationId xmlns:a16="http://schemas.microsoft.com/office/drawing/2014/main" id="{85EFD950-30DE-C1E6-4C70-B3E3027E8AB9}"/>
              </a:ext>
            </a:extLst>
          </p:cNvPr>
          <p:cNvSpPr txBox="1"/>
          <p:nvPr/>
        </p:nvSpPr>
        <p:spPr>
          <a:xfrm>
            <a:off x="322398" y="7772835"/>
            <a:ext cx="3429000" cy="1200329"/>
          </a:xfrm>
          <a:prstGeom prst="rect">
            <a:avLst/>
          </a:prstGeom>
          <a:noFill/>
        </p:spPr>
        <p:txBody>
          <a:bodyPr wrap="square">
            <a:spAutoFit/>
          </a:bodyPr>
          <a:lstStyle/>
          <a:p>
            <a:endParaRPr lang="en-GB" dirty="0"/>
          </a:p>
          <a:p>
            <a:r>
              <a:rPr lang="en-GB" dirty="0">
                <a:solidFill>
                  <a:srgbClr val="0070C0"/>
                </a:solidFill>
                <a:hlinkClick r:id="rId3">
                  <a:extLst>
                    <a:ext uri="{A12FA001-AC4F-418D-AE19-62706E023703}">
                      <ahyp:hlinkClr xmlns:ahyp="http://schemas.microsoft.com/office/drawing/2018/hyperlinkcolor" val="tx"/>
                    </a:ext>
                  </a:extLst>
                </a:hlinkClick>
              </a:rPr>
              <a:t>https://forms.office.com/e/0MjM1FBKRt</a:t>
            </a:r>
            <a:endParaRPr lang="en-GB" dirty="0">
              <a:solidFill>
                <a:srgbClr val="0070C0"/>
              </a:solidFill>
            </a:endParaRPr>
          </a:p>
          <a:p>
            <a:endParaRPr lang="en-GB" dirty="0"/>
          </a:p>
        </p:txBody>
      </p:sp>
      <p:pic>
        <p:nvPicPr>
          <p:cNvPr id="9" name="Picture 8" descr="A person standing next to a group of people&#10;&#10;Description automatically generated">
            <a:extLst>
              <a:ext uri="{FF2B5EF4-FFF2-40B4-BE49-F238E27FC236}">
                <a16:creationId xmlns:a16="http://schemas.microsoft.com/office/drawing/2014/main" id="{BA09981C-C132-12D9-4799-156BB6386585}"/>
              </a:ext>
            </a:extLst>
          </p:cNvPr>
          <p:cNvPicPr>
            <a:picLocks noChangeAspect="1"/>
          </p:cNvPicPr>
          <p:nvPr/>
        </p:nvPicPr>
        <p:blipFill>
          <a:blip r:embed="rId4"/>
          <a:stretch>
            <a:fillRect/>
          </a:stretch>
        </p:blipFill>
        <p:spPr>
          <a:xfrm>
            <a:off x="20127" y="-9824"/>
            <a:ext cx="6858000" cy="5143500"/>
          </a:xfrm>
          <a:prstGeom prst="rect">
            <a:avLst/>
          </a:prstGeom>
        </p:spPr>
      </p:pic>
      <p:sp>
        <p:nvSpPr>
          <p:cNvPr id="11" name="TextBox 10">
            <a:extLst>
              <a:ext uri="{FF2B5EF4-FFF2-40B4-BE49-F238E27FC236}">
                <a16:creationId xmlns:a16="http://schemas.microsoft.com/office/drawing/2014/main" id="{4A75301F-8E4B-811D-B21A-5543FF444F26}"/>
              </a:ext>
            </a:extLst>
          </p:cNvPr>
          <p:cNvSpPr txBox="1"/>
          <p:nvPr/>
        </p:nvSpPr>
        <p:spPr>
          <a:xfrm>
            <a:off x="559526" y="5778325"/>
            <a:ext cx="5806602" cy="1154675"/>
          </a:xfrm>
          <a:prstGeom prst="rect">
            <a:avLst/>
          </a:prstGeom>
          <a:noFill/>
        </p:spPr>
        <p:txBody>
          <a:bodyPr wrap="square">
            <a:spAutoFit/>
          </a:bodyPr>
          <a:lstStyle/>
          <a:p>
            <a:pPr>
              <a:lnSpc>
                <a:spcPct val="150000"/>
              </a:lnSpc>
            </a:pPr>
            <a:r>
              <a:rPr lang="en-GB" sz="1600" dirty="0">
                <a:solidFill>
                  <a:schemeClr val="bg2">
                    <a:lumMod val="75000"/>
                  </a:schemeClr>
                </a:solidFill>
              </a:rPr>
              <a:t>Please sharing your thoughts and suggestions so that together we can make SFT a more supportive workplace for all perimenopausal staff going forward.</a:t>
            </a:r>
          </a:p>
        </p:txBody>
      </p:sp>
    </p:spTree>
    <p:extLst>
      <p:ext uri="{BB962C8B-B14F-4D97-AF65-F5344CB8AC3E}">
        <p14:creationId xmlns:p14="http://schemas.microsoft.com/office/powerpoint/2010/main" val="405952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ogo with yellow stars&#10;&#10;Description automatically generated">
            <a:extLst>
              <a:ext uri="{FF2B5EF4-FFF2-40B4-BE49-F238E27FC236}">
                <a16:creationId xmlns:a16="http://schemas.microsoft.com/office/drawing/2014/main" id="{9EA8C75F-077F-135E-73BA-5E6FCA46E0BB}"/>
              </a:ext>
            </a:extLst>
          </p:cNvPr>
          <p:cNvPicPr>
            <a:picLocks noChangeAspect="1"/>
          </p:cNvPicPr>
          <p:nvPr/>
        </p:nvPicPr>
        <p:blipFill>
          <a:blip r:embed="rId2"/>
          <a:stretch>
            <a:fillRect/>
          </a:stretch>
        </p:blipFill>
        <p:spPr>
          <a:xfrm>
            <a:off x="2156132" y="6009669"/>
            <a:ext cx="2676866" cy="2697300"/>
          </a:xfrm>
          <a:prstGeom prst="rect">
            <a:avLst/>
          </a:prstGeom>
        </p:spPr>
      </p:pic>
      <p:pic>
        <p:nvPicPr>
          <p:cNvPr id="3" name="Picture 2" descr="A purple text on a black background&#10;&#10;Description automatically generated">
            <a:extLst>
              <a:ext uri="{FF2B5EF4-FFF2-40B4-BE49-F238E27FC236}">
                <a16:creationId xmlns:a16="http://schemas.microsoft.com/office/drawing/2014/main" id="{7E2C34DE-3EE6-1546-3B46-641D44E418C4}"/>
              </a:ext>
            </a:extLst>
          </p:cNvPr>
          <p:cNvPicPr>
            <a:picLocks noChangeAspect="1"/>
          </p:cNvPicPr>
          <p:nvPr/>
        </p:nvPicPr>
        <p:blipFill>
          <a:blip r:embed="rId3"/>
          <a:stretch>
            <a:fillRect/>
          </a:stretch>
        </p:blipFill>
        <p:spPr>
          <a:xfrm>
            <a:off x="2362614" y="2737617"/>
            <a:ext cx="2184071" cy="1638053"/>
          </a:xfrm>
          <a:prstGeom prst="rect">
            <a:avLst/>
          </a:prstGeom>
        </p:spPr>
      </p:pic>
      <p:sp>
        <p:nvSpPr>
          <p:cNvPr id="8" name="TextBox 7">
            <a:extLst>
              <a:ext uri="{FF2B5EF4-FFF2-40B4-BE49-F238E27FC236}">
                <a16:creationId xmlns:a16="http://schemas.microsoft.com/office/drawing/2014/main" id="{29C96E43-9075-82D0-85F5-28B99A5AE01D}"/>
              </a:ext>
            </a:extLst>
          </p:cNvPr>
          <p:cNvSpPr txBox="1"/>
          <p:nvPr/>
        </p:nvSpPr>
        <p:spPr>
          <a:xfrm>
            <a:off x="729000" y="549624"/>
            <a:ext cx="5400000" cy="2031325"/>
          </a:xfrm>
          <a:prstGeom prst="rect">
            <a:avLst/>
          </a:prstGeom>
          <a:noFill/>
        </p:spPr>
        <p:txBody>
          <a:bodyPr wrap="square">
            <a:spAutoFit/>
          </a:bodyPr>
          <a:lstStyle/>
          <a:p>
            <a:r>
              <a:rPr lang="en-GB" sz="1400" b="1" u="sng" dirty="0">
                <a:solidFill>
                  <a:srgbClr val="0070C0"/>
                </a:solidFill>
                <a:effectLst/>
                <a:ea typeface="Calibri" panose="020F0502020204030204" pitchFamily="34" charset="0"/>
                <a:hlinkClick r:id="rId4">
                  <a:extLst>
                    <a:ext uri="{A12FA001-AC4F-418D-AE19-62706E023703}">
                      <ahyp:hlinkClr xmlns:ahyp="http://schemas.microsoft.com/office/drawing/2018/hyperlinkcolor" val="tx"/>
                    </a:ext>
                  </a:extLst>
                </a:hlinkClick>
              </a:rPr>
              <a:t>Menopause Support</a:t>
            </a:r>
            <a:r>
              <a:rPr lang="en-GB" sz="1400" b="1" dirty="0">
                <a:solidFill>
                  <a:srgbClr val="0070C0"/>
                </a:solidFill>
                <a:effectLst/>
                <a:ea typeface="Calibri" panose="020F0502020204030204" pitchFamily="34" charset="0"/>
              </a:rPr>
              <a:t> </a:t>
            </a:r>
            <a:r>
              <a:rPr lang="en-GB" sz="1400" dirty="0">
                <a:solidFill>
                  <a:schemeClr val="bg2">
                    <a:lumMod val="75000"/>
                  </a:schemeClr>
                </a:solidFill>
                <a:effectLst/>
                <a:ea typeface="Calibri" panose="020F0502020204030204" pitchFamily="34" charset="0"/>
              </a:rPr>
              <a:t>for keeping us supplied with “Understanding Menopause” booklets free of charge.</a:t>
            </a:r>
          </a:p>
          <a:p>
            <a:endParaRPr lang="en-GB" sz="1400" dirty="0">
              <a:solidFill>
                <a:schemeClr val="bg2">
                  <a:lumMod val="75000"/>
                </a:schemeClr>
              </a:solidFill>
              <a:effectLst/>
              <a:ea typeface="Calibri" panose="020F0502020204030204" pitchFamily="34" charset="0"/>
            </a:endParaRPr>
          </a:p>
          <a:p>
            <a:r>
              <a:rPr lang="en-GB" sz="1400" b="1" u="sng" dirty="0">
                <a:solidFill>
                  <a:srgbClr val="0070C0"/>
                </a:solidFill>
                <a:effectLst/>
                <a:ea typeface="Calibri" panose="020F0502020204030204" pitchFamily="34" charset="0"/>
                <a:hlinkClick r:id="rId5">
                  <a:extLst>
                    <a:ext uri="{A12FA001-AC4F-418D-AE19-62706E023703}">
                      <ahyp:hlinkClr xmlns:ahyp="http://schemas.microsoft.com/office/drawing/2018/hyperlinkcolor" val="tx"/>
                    </a:ext>
                  </a:extLst>
                </a:hlinkClick>
              </a:rPr>
              <a:t>Stars Appeal</a:t>
            </a:r>
            <a:r>
              <a:rPr lang="en-GB" sz="1400" b="1" dirty="0">
                <a:solidFill>
                  <a:srgbClr val="0070C0"/>
                </a:solidFill>
                <a:effectLst/>
                <a:ea typeface="Calibri" panose="020F0502020204030204" pitchFamily="34" charset="0"/>
              </a:rPr>
              <a:t> </a:t>
            </a:r>
            <a:r>
              <a:rPr lang="en-GB" sz="1400" dirty="0">
                <a:solidFill>
                  <a:schemeClr val="bg2">
                    <a:lumMod val="75000"/>
                  </a:schemeClr>
                </a:solidFill>
                <a:effectLst/>
                <a:ea typeface="Calibri" panose="020F0502020204030204" pitchFamily="34" charset="0"/>
              </a:rPr>
              <a:t>for their generous donation of goodie bags at very short notice.</a:t>
            </a:r>
          </a:p>
          <a:p>
            <a:endParaRPr lang="en-GB" sz="1400" dirty="0">
              <a:solidFill>
                <a:schemeClr val="bg2">
                  <a:lumMod val="75000"/>
                </a:schemeClr>
              </a:solidFill>
              <a:effectLst/>
              <a:ea typeface="Calibri" panose="020F0502020204030204" pitchFamily="34" charset="0"/>
            </a:endParaRPr>
          </a:p>
          <a:p>
            <a:r>
              <a:rPr lang="en-GB" sz="1400" b="1" u="sng" dirty="0">
                <a:solidFill>
                  <a:srgbClr val="0070C0"/>
                </a:solidFill>
                <a:effectLst/>
                <a:ea typeface="Calibri" panose="020F0502020204030204" pitchFamily="34" charset="0"/>
                <a:hlinkClick r:id="rId6">
                  <a:extLst>
                    <a:ext uri="{A12FA001-AC4F-418D-AE19-62706E023703}">
                      <ahyp:hlinkClr xmlns:ahyp="http://schemas.microsoft.com/office/drawing/2018/hyperlinkcolor" val="tx"/>
                    </a:ext>
                  </a:extLst>
                </a:hlinkClick>
              </a:rPr>
              <a:t>Yes Yes Ltd</a:t>
            </a:r>
            <a:r>
              <a:rPr lang="en-GB" sz="1400" b="1" dirty="0">
                <a:solidFill>
                  <a:srgbClr val="0070C0"/>
                </a:solidFill>
                <a:effectLst/>
                <a:ea typeface="Calibri" panose="020F0502020204030204" pitchFamily="34" charset="0"/>
              </a:rPr>
              <a:t> </a:t>
            </a:r>
            <a:r>
              <a:rPr lang="en-GB" sz="1400" dirty="0">
                <a:solidFill>
                  <a:schemeClr val="bg2">
                    <a:lumMod val="75000"/>
                  </a:schemeClr>
                </a:solidFill>
                <a:effectLst/>
                <a:ea typeface="Calibri" panose="020F0502020204030204" pitchFamily="34" charset="0"/>
              </a:rPr>
              <a:t>for their generous supply of gynaecologist and dermatologist approved lubricant samples for the Summit and future menopause related events. </a:t>
            </a:r>
          </a:p>
        </p:txBody>
      </p:sp>
      <p:pic>
        <p:nvPicPr>
          <p:cNvPr id="4" name="Picture 3">
            <a:extLst>
              <a:ext uri="{FF2B5EF4-FFF2-40B4-BE49-F238E27FC236}">
                <a16:creationId xmlns:a16="http://schemas.microsoft.com/office/drawing/2014/main" id="{A39AAA34-286B-2F44-84F4-3B87672DD7DB}"/>
              </a:ext>
            </a:extLst>
          </p:cNvPr>
          <p:cNvPicPr>
            <a:picLocks noChangeAspect="1"/>
          </p:cNvPicPr>
          <p:nvPr/>
        </p:nvPicPr>
        <p:blipFill>
          <a:blip r:embed="rId7"/>
          <a:stretch>
            <a:fillRect/>
          </a:stretch>
        </p:blipFill>
        <p:spPr>
          <a:xfrm>
            <a:off x="1849949" y="4532339"/>
            <a:ext cx="3158102" cy="1320661"/>
          </a:xfrm>
          <a:prstGeom prst="rect">
            <a:avLst/>
          </a:prstGeom>
        </p:spPr>
      </p:pic>
    </p:spTree>
    <p:extLst>
      <p:ext uri="{BB962C8B-B14F-4D97-AF65-F5344CB8AC3E}">
        <p14:creationId xmlns:p14="http://schemas.microsoft.com/office/powerpoint/2010/main" val="121043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56225" y="483291"/>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600" b="1" dirty="0">
                <a:solidFill>
                  <a:schemeClr val="bg2">
                    <a:lumMod val="75000"/>
                  </a:schemeClr>
                </a:solidFill>
                <a:cs typeface="Calibri Light" panose="020F0302020204030204" pitchFamily="34" charset="0"/>
              </a:rPr>
              <a:t>Welcome</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13000"/>
            <a:ext cx="2880000" cy="5939511"/>
          </a:xfrm>
          <a:prstGeom prst="rect">
            <a:avLst/>
          </a:prstGeom>
          <a:noFill/>
        </p:spPr>
        <p:txBody>
          <a:bodyPr wrap="square">
            <a:spAutoFit/>
          </a:bodyPr>
          <a:lstStyle/>
          <a:p>
            <a:pPr>
              <a:lnSpc>
                <a:spcPct val="150000"/>
              </a:lnSpc>
              <a:spcAft>
                <a:spcPts val="1000"/>
              </a:spcAft>
            </a:pPr>
            <a:r>
              <a:rPr lang="en-GB" sz="1600" b="1" dirty="0">
                <a:solidFill>
                  <a:schemeClr val="bg2">
                    <a:lumMod val="75000"/>
                  </a:schemeClr>
                </a:solidFill>
                <a:ea typeface="Calibri" panose="020F0502020204030204" pitchFamily="34" charset="0"/>
                <a:cs typeface="Calibri Light" panose="020F0302020204030204" pitchFamily="34" charset="0"/>
              </a:rPr>
              <a:t>Foreword</a:t>
            </a:r>
            <a:endParaRPr lang="en-GB" sz="1600" b="1" dirty="0">
              <a:solidFill>
                <a:schemeClr val="bg2">
                  <a:lumMod val="75000"/>
                </a:schemeClr>
              </a:solidFill>
              <a:effectLst/>
              <a:ea typeface="Calibri" panose="020F0502020204030204" pitchFamily="34" charset="0"/>
              <a:cs typeface="Calibri Light" panose="020F0302020204030204" pitchFamily="34" charset="0"/>
            </a:endParaRP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As you will hear from some of our speakers, perimenopause is a serious workplace issue* and leads to the loss of highly experienced staff from the NHS each year, including here at SFT. The UK is leading the way in advocating perimenopause support in the workplace and the summit will introduce you to some of the ways this is being rolled out.</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SFT is keen to ensure that support is available for all staff no matter what their gender or cultural background and we have aimed to create a day which includes information to help those going through perimenopause but also for staff who are supporting individuals going through it.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Everyone will know someone who goes through it at some point in their life, be that a colleague, partner, family member or friend.</a:t>
            </a: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3132507"/>
            <a:ext cx="2880000" cy="5780493"/>
          </a:xfrm>
          <a:prstGeom prst="rect">
            <a:avLst/>
          </a:prstGeom>
          <a:noFill/>
        </p:spPr>
        <p:txBody>
          <a:bodyPr wrap="square">
            <a:spAutoFit/>
          </a:bodyPr>
          <a:lstStyle/>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Another aim has been to inform younger people who will go through perimenopause so they are better prepared and have some tips for actions they can take now to help lessen some of the symptoms when they reach this stage.</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We hope that you find the sessions helpful and informative and come away with some ideas to make your life and those you support easier, and SFT a more supportive workplace for all perimenopausal staff going forward.</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 Menopause in the workplace (2023) Available at: </a:t>
            </a:r>
          </a:p>
          <a:p>
            <a:pPr>
              <a:lnSpc>
                <a:spcPct val="150000"/>
              </a:lnSpc>
              <a:spcAft>
                <a:spcPts val="1000"/>
              </a:spcAft>
            </a:pPr>
            <a:r>
              <a:rPr lang="en-GB" sz="1100" dirty="0">
                <a:solidFill>
                  <a:srgbClr val="0070C0"/>
                </a:solidFill>
                <a:effectLst/>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https://www.cipd.org/uk/knowledge/reports/menopause-workplace-experiences/</a:t>
            </a:r>
            <a:endParaRPr lang="en-GB" sz="1100" dirty="0">
              <a:solidFill>
                <a:srgbClr val="0070C0"/>
              </a:solidFill>
              <a:effectLst/>
              <a:ea typeface="Calibri" panose="020F0502020204030204" pitchFamily="34" charset="0"/>
              <a:cs typeface="Calibri Light" panose="020F0302020204030204" pitchFamily="34" charset="0"/>
            </a:endParaRP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(Accessed: 13 May 2024)</a:t>
            </a:r>
          </a:p>
          <a:p>
            <a:pPr>
              <a:lnSpc>
                <a:spcPct val="150000"/>
              </a:lnSpc>
              <a:spcAft>
                <a:spcPts val="1000"/>
              </a:spcAft>
            </a:pPr>
            <a:r>
              <a:rPr lang="en-GB" sz="1100" b="1" dirty="0">
                <a:solidFill>
                  <a:schemeClr val="bg2">
                    <a:lumMod val="75000"/>
                  </a:schemeClr>
                </a:solidFill>
                <a:effectLst/>
                <a:ea typeface="Calibri" panose="020F0502020204030204" pitchFamily="34" charset="0"/>
                <a:cs typeface="Calibri Light" panose="020F0302020204030204" pitchFamily="34" charset="0"/>
              </a:rPr>
              <a:t>Helen Clemow</a:t>
            </a:r>
            <a:br>
              <a:rPr lang="en-GB" sz="1100" dirty="0">
                <a:solidFill>
                  <a:schemeClr val="bg2">
                    <a:lumMod val="75000"/>
                  </a:schemeClr>
                </a:solidFill>
                <a:effectLst/>
                <a:ea typeface="Calibri" panose="020F0502020204030204" pitchFamily="34" charset="0"/>
                <a:cs typeface="Calibri Light" panose="020F0302020204030204" pitchFamily="34" charset="0"/>
              </a:rPr>
            </a:br>
            <a:r>
              <a:rPr lang="en-GB" sz="1100" dirty="0">
                <a:solidFill>
                  <a:schemeClr val="bg2">
                    <a:lumMod val="75000"/>
                  </a:schemeClr>
                </a:solidFill>
                <a:effectLst/>
                <a:ea typeface="Calibri" panose="020F0502020204030204" pitchFamily="34" charset="0"/>
                <a:cs typeface="Calibri Light" panose="020F0302020204030204" pitchFamily="34" charset="0"/>
              </a:rPr>
              <a:t>Menopause Champions’ Lead</a:t>
            </a:r>
            <a:br>
              <a:rPr lang="en-GB" sz="1100" dirty="0">
                <a:solidFill>
                  <a:schemeClr val="bg2">
                    <a:lumMod val="75000"/>
                  </a:schemeClr>
                </a:solidFill>
                <a:effectLst/>
                <a:ea typeface="Calibri" panose="020F0502020204030204" pitchFamily="34" charset="0"/>
                <a:cs typeface="Calibri Light" panose="020F0302020204030204" pitchFamily="34" charset="0"/>
              </a:rPr>
            </a:br>
            <a:r>
              <a:rPr lang="en-GB" sz="1100" dirty="0">
                <a:solidFill>
                  <a:schemeClr val="bg2">
                    <a:lumMod val="75000"/>
                  </a:schemeClr>
                </a:solidFill>
                <a:effectLst/>
                <a:ea typeface="Calibri" panose="020F0502020204030204" pitchFamily="34" charset="0"/>
                <a:cs typeface="Calibri Light" panose="020F0302020204030204" pitchFamily="34" charset="0"/>
              </a:rPr>
              <a:t>Knowledge Specialist </a:t>
            </a:r>
            <a:r>
              <a:rPr lang="en-GB" sz="1100" dirty="0">
                <a:solidFill>
                  <a:schemeClr val="bg2">
                    <a:lumMod val="75000"/>
                  </a:schemeClr>
                </a:solidFill>
                <a:ea typeface="Calibri" panose="020F0502020204030204" pitchFamily="34" charset="0"/>
                <a:cs typeface="Calibri Light" panose="020F0302020204030204" pitchFamily="34" charset="0"/>
              </a:rPr>
              <a:t>(</a:t>
            </a:r>
            <a:r>
              <a:rPr lang="en-GB" sz="1100" dirty="0">
                <a:solidFill>
                  <a:schemeClr val="bg2">
                    <a:lumMod val="75000"/>
                  </a:schemeClr>
                </a:solidFill>
                <a:effectLst/>
                <a:ea typeface="Calibri" panose="020F0502020204030204" pitchFamily="34" charset="0"/>
                <a:cs typeface="Calibri Light" panose="020F0302020204030204" pitchFamily="34" charset="0"/>
              </a:rPr>
              <a:t>Healthcare Library)</a:t>
            </a:r>
          </a:p>
        </p:txBody>
      </p:sp>
      <p:sp>
        <p:nvSpPr>
          <p:cNvPr id="6" name="TextBox 5">
            <a:extLst>
              <a:ext uri="{FF2B5EF4-FFF2-40B4-BE49-F238E27FC236}">
                <a16:creationId xmlns:a16="http://schemas.microsoft.com/office/drawing/2014/main" id="{4E2FD058-BC13-06B2-87AA-D286837FB625}"/>
              </a:ext>
            </a:extLst>
          </p:cNvPr>
          <p:cNvSpPr txBox="1"/>
          <p:nvPr/>
        </p:nvSpPr>
        <p:spPr>
          <a:xfrm>
            <a:off x="369000" y="992904"/>
            <a:ext cx="4656666" cy="1330557"/>
          </a:xfrm>
          <a:prstGeom prst="rect">
            <a:avLst/>
          </a:prstGeom>
          <a:noFill/>
        </p:spPr>
        <p:txBody>
          <a:bodyPr wrap="square">
            <a:spAutoFit/>
          </a:bodyPr>
          <a:lstStyle/>
          <a:p>
            <a:pPr algn="l">
              <a:lnSpc>
                <a:spcPct val="150000"/>
              </a:lnSpc>
            </a:pPr>
            <a:r>
              <a:rPr lang="en-GB" sz="1100" dirty="0">
                <a:solidFill>
                  <a:schemeClr val="bg2">
                    <a:lumMod val="75000"/>
                  </a:schemeClr>
                </a:solidFill>
                <a:cs typeface="Calibri Light" panose="020F0302020204030204" pitchFamily="34" charset="0"/>
              </a:rPr>
              <a:t>Salisbury NHS Foundation trust (SFT) is pleased to invite you to its first summit on </a:t>
            </a:r>
            <a:r>
              <a:rPr lang="en-GB" sz="1100" b="0" i="0" u="none" strike="noStrike" baseline="0" dirty="0">
                <a:solidFill>
                  <a:schemeClr val="bg2">
                    <a:lumMod val="75000"/>
                  </a:schemeClr>
                </a:solidFill>
                <a:cs typeface="Calibri Light" panose="020F0302020204030204" pitchFamily="34" charset="0"/>
              </a:rPr>
              <a:t>Menopause. </a:t>
            </a:r>
            <a:r>
              <a:rPr lang="en-GB" sz="1100" dirty="0">
                <a:solidFill>
                  <a:schemeClr val="bg2">
                    <a:lumMod val="75000"/>
                  </a:schemeClr>
                </a:solidFill>
                <a:cs typeface="Calibri Light" panose="020F0302020204030204" pitchFamily="34" charset="0"/>
              </a:rPr>
              <a:t>We hope that you will enjoy the day and gain insights into an important area that SFT wants to support so that all staff can come to work as their best selves in a compassionate and inclusive work environment. </a:t>
            </a:r>
          </a:p>
        </p:txBody>
      </p:sp>
      <p:pic>
        <p:nvPicPr>
          <p:cNvPr id="5" name="Picture 4">
            <a:extLst>
              <a:ext uri="{FF2B5EF4-FFF2-40B4-BE49-F238E27FC236}">
                <a16:creationId xmlns:a16="http://schemas.microsoft.com/office/drawing/2014/main" id="{77D0EDEA-8B9F-A185-39AD-9F6BB60018C7}"/>
              </a:ext>
            </a:extLst>
          </p:cNvPr>
          <p:cNvPicPr>
            <a:picLocks noChangeAspect="1"/>
          </p:cNvPicPr>
          <p:nvPr/>
        </p:nvPicPr>
        <p:blipFill>
          <a:blip r:embed="rId3"/>
          <a:stretch>
            <a:fillRect/>
          </a:stretch>
        </p:blipFill>
        <p:spPr>
          <a:xfrm>
            <a:off x="5049000" y="830079"/>
            <a:ext cx="1438781" cy="1438781"/>
          </a:xfrm>
          <a:prstGeom prst="rect">
            <a:avLst/>
          </a:prstGeom>
          <a:ln>
            <a:noFill/>
          </a:ln>
          <a:effectLst>
            <a:softEdge rad="112500"/>
          </a:effectLst>
        </p:spPr>
      </p:pic>
    </p:spTree>
    <p:extLst>
      <p:ext uri="{BB962C8B-B14F-4D97-AF65-F5344CB8AC3E}">
        <p14:creationId xmlns:p14="http://schemas.microsoft.com/office/powerpoint/2010/main" val="141115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2">
            <a:extLst>
              <a:ext uri="{FF2B5EF4-FFF2-40B4-BE49-F238E27FC236}">
                <a16:creationId xmlns:a16="http://schemas.microsoft.com/office/drawing/2014/main" id="{BE85F56E-3D45-EB9E-6C2A-CFE7E7D2921A}"/>
              </a:ext>
            </a:extLst>
          </p:cNvPr>
          <p:cNvGraphicFramePr>
            <a:graphicFrameLocks noGrp="1"/>
          </p:cNvGraphicFramePr>
          <p:nvPr>
            <p:extLst>
              <p:ext uri="{D42A27DB-BD31-4B8C-83A1-F6EECF244321}">
                <p14:modId xmlns:p14="http://schemas.microsoft.com/office/powerpoint/2010/main" val="3848637221"/>
              </p:ext>
            </p:extLst>
          </p:nvPr>
        </p:nvGraphicFramePr>
        <p:xfrm>
          <a:off x="139093" y="2604421"/>
          <a:ext cx="6590905" cy="7208579"/>
        </p:xfrm>
        <a:graphic>
          <a:graphicData uri="http://schemas.openxmlformats.org/drawingml/2006/table">
            <a:tbl>
              <a:tblPr firstRow="1" bandRow="1">
                <a:tableStyleId>{5C22544A-7EE6-4342-B048-85BDC9FD1C3A}</a:tableStyleId>
              </a:tblPr>
              <a:tblGrid>
                <a:gridCol w="586266">
                  <a:extLst>
                    <a:ext uri="{9D8B030D-6E8A-4147-A177-3AD203B41FA5}">
                      <a16:colId xmlns:a16="http://schemas.microsoft.com/office/drawing/2014/main" val="74270980"/>
                    </a:ext>
                  </a:extLst>
                </a:gridCol>
                <a:gridCol w="2516360">
                  <a:extLst>
                    <a:ext uri="{9D8B030D-6E8A-4147-A177-3AD203B41FA5}">
                      <a16:colId xmlns:a16="http://schemas.microsoft.com/office/drawing/2014/main" val="3522136559"/>
                    </a:ext>
                  </a:extLst>
                </a:gridCol>
                <a:gridCol w="3488279">
                  <a:extLst>
                    <a:ext uri="{9D8B030D-6E8A-4147-A177-3AD203B41FA5}">
                      <a16:colId xmlns:a16="http://schemas.microsoft.com/office/drawing/2014/main" val="4262682909"/>
                    </a:ext>
                  </a:extLst>
                </a:gridCol>
              </a:tblGrid>
              <a:tr h="313638">
                <a:tc>
                  <a:txBody>
                    <a:bodyPr/>
                    <a:lstStyle/>
                    <a:p>
                      <a:pPr algn="ctr"/>
                      <a:r>
                        <a:rPr lang="en-GB" sz="1000" b="1" dirty="0">
                          <a:solidFill>
                            <a:schemeClr val="bg1"/>
                          </a:solidFill>
                          <a:latin typeface="Calibri" panose="020F0502020204030204" pitchFamily="34" charset="0"/>
                          <a:cs typeface="Calibri" panose="020F0502020204030204" pitchFamily="34" charset="0"/>
                        </a:rPr>
                        <a:t>Time</a:t>
                      </a:r>
                    </a:p>
                  </a:txBody>
                  <a:tcPr marL="86328" marR="86328" marT="43164" marB="43164" anchor="ctr">
                    <a:solidFill>
                      <a:schemeClr val="bg2">
                        <a:lumMod val="75000"/>
                      </a:schemeClr>
                    </a:solidFill>
                  </a:tcPr>
                </a:tc>
                <a:tc>
                  <a:txBody>
                    <a:bodyPr/>
                    <a:lstStyle/>
                    <a:p>
                      <a:pPr algn="ctr"/>
                      <a:r>
                        <a:rPr lang="en-GB" sz="1000" b="1" dirty="0">
                          <a:solidFill>
                            <a:schemeClr val="bg1"/>
                          </a:solidFill>
                          <a:latin typeface="Calibri" panose="020F0502020204030204" pitchFamily="34" charset="0"/>
                          <a:cs typeface="Calibri" panose="020F0502020204030204" pitchFamily="34" charset="0"/>
                        </a:rPr>
                        <a:t>Session</a:t>
                      </a:r>
                    </a:p>
                  </a:txBody>
                  <a:tcPr marL="86328" marR="86328" marT="43164" marB="43164" anchor="ctr">
                    <a:solidFill>
                      <a:schemeClr val="bg2">
                        <a:lumMod val="75000"/>
                      </a:schemeClr>
                    </a:solidFill>
                  </a:tcPr>
                </a:tc>
                <a:tc>
                  <a:txBody>
                    <a:bodyPr/>
                    <a:lstStyle/>
                    <a:p>
                      <a:pPr algn="ctr"/>
                      <a:r>
                        <a:rPr lang="en-GB" sz="1000" b="1" dirty="0">
                          <a:solidFill>
                            <a:schemeClr val="bg1"/>
                          </a:solidFill>
                          <a:latin typeface="Calibri" panose="020F0502020204030204" pitchFamily="34" charset="0"/>
                          <a:cs typeface="Calibri" panose="020F0502020204030204" pitchFamily="34" charset="0"/>
                        </a:rPr>
                        <a:t>Speaker </a:t>
                      </a:r>
                    </a:p>
                  </a:txBody>
                  <a:tcPr marL="86328" marR="86328" marT="43164" marB="43164" anchor="ctr">
                    <a:solidFill>
                      <a:schemeClr val="bg2">
                        <a:lumMod val="75000"/>
                      </a:schemeClr>
                    </a:solidFill>
                  </a:tcPr>
                </a:tc>
                <a:extLst>
                  <a:ext uri="{0D108BD9-81ED-4DB2-BD59-A6C34878D82A}">
                    <a16:rowId xmlns:a16="http://schemas.microsoft.com/office/drawing/2014/main" val="2460975949"/>
                  </a:ext>
                </a:extLst>
              </a:tr>
              <a:tr h="247545">
                <a:tc>
                  <a:txBody>
                    <a:bodyPr/>
                    <a:lstStyle/>
                    <a:p>
                      <a:pPr algn="ctr"/>
                      <a:r>
                        <a:rPr lang="en-GB" sz="1000" dirty="0">
                          <a:solidFill>
                            <a:schemeClr val="bg1"/>
                          </a:solidFill>
                          <a:latin typeface="Calibri" panose="020F0502020204030204" pitchFamily="34" charset="0"/>
                          <a:cs typeface="Calibri" panose="020F0502020204030204" pitchFamily="34" charset="0"/>
                        </a:rPr>
                        <a:t>09:00</a:t>
                      </a:r>
                    </a:p>
                  </a:txBody>
                  <a:tcPr marL="86328" marR="86328" marT="43164" marB="43164" anchor="ctr">
                    <a:solidFill>
                      <a:schemeClr val="bg2">
                        <a:lumMod val="75000"/>
                      </a:schemeClr>
                    </a:solidFill>
                  </a:tcPr>
                </a:tc>
                <a:tc gridSpan="2">
                  <a:txBody>
                    <a:bodyPr/>
                    <a:lstStyle/>
                    <a:p>
                      <a:r>
                        <a:rPr lang="en-GB" sz="1000" dirty="0">
                          <a:solidFill>
                            <a:schemeClr val="bg1"/>
                          </a:solidFill>
                          <a:latin typeface="Calibri" panose="020F0502020204030204" pitchFamily="34" charset="0"/>
                          <a:cs typeface="Calibri" panose="020F0502020204030204" pitchFamily="34" charset="0"/>
                        </a:rPr>
                        <a:t>Registration, Tea/Coffee and Networking</a:t>
                      </a:r>
                    </a:p>
                  </a:txBody>
                  <a:tcPr marL="86328" marR="86328" marT="43164" marB="43164" anchor="ctr">
                    <a:solidFill>
                      <a:schemeClr val="bg2">
                        <a:lumMod val="75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marL="69782" marR="69782" marT="34891" marB="34891" anchor="ctr"/>
                </a:tc>
                <a:extLst>
                  <a:ext uri="{0D108BD9-81ED-4DB2-BD59-A6C34878D82A}">
                    <a16:rowId xmlns:a16="http://schemas.microsoft.com/office/drawing/2014/main" val="2409262443"/>
                  </a:ext>
                </a:extLst>
              </a:tr>
              <a:tr h="411289">
                <a:tc>
                  <a:txBody>
                    <a:bodyPr/>
                    <a:lstStyle/>
                    <a:p>
                      <a:pPr algn="ctr"/>
                      <a:r>
                        <a:rPr lang="en-GB" sz="1000" dirty="0">
                          <a:solidFill>
                            <a:schemeClr val="bg1"/>
                          </a:solidFill>
                          <a:latin typeface="Calibri" panose="020F0502020204030204" pitchFamily="34" charset="0"/>
                          <a:cs typeface="Calibri" panose="020F0502020204030204" pitchFamily="34" charset="0"/>
                        </a:rPr>
                        <a:t>09:30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House Rules and agenda for the day</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Nicola Boardman </a:t>
                      </a:r>
                      <a:r>
                        <a:rPr lang="en-GB" sz="1000" dirty="0">
                          <a:solidFill>
                            <a:schemeClr val="bg1"/>
                          </a:solidFill>
                          <a:latin typeface="Calibri" panose="020F0502020204030204" pitchFamily="34" charset="0"/>
                          <a:cs typeface="Calibri" panose="020F0502020204030204" pitchFamily="34" charset="0"/>
                        </a:rPr>
                        <a:t>– SFT Lead Professional Midwifery Advocate and Retention Lead</a:t>
                      </a:r>
                    </a:p>
                  </a:txBody>
                  <a:tcPr marL="86328" marR="86328" marT="43164" marB="43164" anchor="ctr">
                    <a:solidFill>
                      <a:schemeClr val="bg2">
                        <a:lumMod val="75000"/>
                      </a:schemeClr>
                    </a:solidFill>
                  </a:tcPr>
                </a:tc>
                <a:extLst>
                  <a:ext uri="{0D108BD9-81ED-4DB2-BD59-A6C34878D82A}">
                    <a16:rowId xmlns:a16="http://schemas.microsoft.com/office/drawing/2014/main" val="3776772122"/>
                  </a:ext>
                </a:extLst>
              </a:tr>
              <a:tr h="247545">
                <a:tc>
                  <a:txBody>
                    <a:bodyPr/>
                    <a:lstStyle/>
                    <a:p>
                      <a:pPr algn="ctr"/>
                      <a:r>
                        <a:rPr lang="en-GB" sz="1000" dirty="0">
                          <a:solidFill>
                            <a:schemeClr val="bg1"/>
                          </a:solidFill>
                          <a:latin typeface="Calibri" panose="020F0502020204030204" pitchFamily="34" charset="0"/>
                          <a:cs typeface="Calibri" panose="020F0502020204030204" pitchFamily="34" charset="0"/>
                        </a:rPr>
                        <a:t>09:40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Opening the Summit</a:t>
                      </a:r>
                    </a:p>
                  </a:txBody>
                  <a:tcPr marL="86328" marR="86328" marT="43164" marB="43164" anchor="ctr">
                    <a:solidFill>
                      <a:schemeClr val="bg2">
                        <a:lumMod val="75000"/>
                      </a:schemeClr>
                    </a:solidFill>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Calibri" panose="020F0502020204030204" pitchFamily="34" charset="0"/>
                          <a:cs typeface="Calibri" panose="020F0502020204030204" pitchFamily="34" charset="0"/>
                        </a:rPr>
                        <a:t>Judy Dyos </a:t>
                      </a:r>
                      <a:r>
                        <a:rPr lang="en-GB" sz="1000" dirty="0">
                          <a:solidFill>
                            <a:schemeClr val="bg1"/>
                          </a:solidFill>
                          <a:latin typeface="Calibri" panose="020F0502020204030204" pitchFamily="34" charset="0"/>
                          <a:cs typeface="Calibri" panose="020F0502020204030204" pitchFamily="34" charset="0"/>
                        </a:rPr>
                        <a:t>– SFT Chief Nursing Officer</a:t>
                      </a:r>
                    </a:p>
                  </a:txBody>
                  <a:tcPr marL="86328" marR="86328" marT="43164" marB="43164" anchor="ctr">
                    <a:solidFill>
                      <a:schemeClr val="bg2">
                        <a:lumMod val="75000"/>
                      </a:schemeClr>
                    </a:solidFill>
                  </a:tcPr>
                </a:tc>
                <a:extLst>
                  <a:ext uri="{0D108BD9-81ED-4DB2-BD59-A6C34878D82A}">
                    <a16:rowId xmlns:a16="http://schemas.microsoft.com/office/drawing/2014/main" val="2815050053"/>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09:45</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It’s Not You – It’s Perimenopause</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Jo Ibbott </a:t>
                      </a:r>
                      <a:r>
                        <a:rPr lang="en-GB" sz="1000" dirty="0">
                          <a:solidFill>
                            <a:schemeClr val="bg1"/>
                          </a:solidFill>
                          <a:latin typeface="Calibri" panose="020F0502020204030204" pitchFamily="34" charset="0"/>
                          <a:cs typeface="Calibri" panose="020F0502020204030204" pitchFamily="34" charset="0"/>
                        </a:rPr>
                        <a:t>– Executive Leadership Coach, founder of 'What the Fog? Understanding Perimenopause &amp; Menopause'</a:t>
                      </a:r>
                    </a:p>
                  </a:txBody>
                  <a:tcPr marL="86328" marR="86328" marT="43164" marB="43164" anchor="ctr">
                    <a:solidFill>
                      <a:schemeClr val="bg2">
                        <a:lumMod val="75000"/>
                      </a:schemeClr>
                    </a:solidFill>
                  </a:tcPr>
                </a:tc>
                <a:extLst>
                  <a:ext uri="{0D108BD9-81ED-4DB2-BD59-A6C34878D82A}">
                    <a16:rowId xmlns:a16="http://schemas.microsoft.com/office/drawing/2014/main" val="2825343968"/>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10:30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Ways to ease your Perimenopause Journey</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Ms Annie Hawkins </a:t>
                      </a:r>
                      <a:r>
                        <a:rPr lang="en-GB" sz="1000" dirty="0">
                          <a:solidFill>
                            <a:schemeClr val="bg1"/>
                          </a:solidFill>
                          <a:latin typeface="Calibri" panose="020F0502020204030204" pitchFamily="34" charset="0"/>
                          <a:cs typeface="Calibri" panose="020F0502020204030204" pitchFamily="34" charset="0"/>
                        </a:rPr>
                        <a:t>– SFT Consultant in Obstetrics and Gynaecology, and BMS Menopause Specialist</a:t>
                      </a:r>
                    </a:p>
                  </a:txBody>
                  <a:tcPr marL="86328" marR="86328" marT="43164" marB="43164" anchor="ctr">
                    <a:solidFill>
                      <a:schemeClr val="bg2">
                        <a:lumMod val="75000"/>
                      </a:schemeClr>
                    </a:solidFill>
                  </a:tcPr>
                </a:tc>
                <a:extLst>
                  <a:ext uri="{0D108BD9-81ED-4DB2-BD59-A6C34878D82A}">
                    <a16:rowId xmlns:a16="http://schemas.microsoft.com/office/drawing/2014/main" val="2201512941"/>
                  </a:ext>
                </a:extLst>
              </a:tr>
              <a:tr h="247545">
                <a:tc>
                  <a:txBody>
                    <a:bodyPr/>
                    <a:lstStyle/>
                    <a:p>
                      <a:pPr algn="ctr"/>
                      <a:r>
                        <a:rPr lang="en-GB" sz="1000" dirty="0">
                          <a:solidFill>
                            <a:schemeClr val="bg1"/>
                          </a:solidFill>
                          <a:latin typeface="Calibri" panose="020F0502020204030204" pitchFamily="34" charset="0"/>
                          <a:cs typeface="Calibri" panose="020F0502020204030204" pitchFamily="34" charset="0"/>
                        </a:rPr>
                        <a:t>11:00</a:t>
                      </a:r>
                    </a:p>
                  </a:txBody>
                  <a:tcPr marL="86328" marR="86328" marT="43164" marB="43164" anchor="ctr">
                    <a:solidFill>
                      <a:schemeClr val="bg2">
                        <a:lumMod val="75000"/>
                      </a:schemeClr>
                    </a:solidFill>
                  </a:tcPr>
                </a:tc>
                <a:tc gridSpan="2">
                  <a:txBody>
                    <a:bodyPr/>
                    <a:lstStyle/>
                    <a:p>
                      <a:r>
                        <a:rPr lang="en-GB" sz="1000" dirty="0">
                          <a:solidFill>
                            <a:schemeClr val="bg1"/>
                          </a:solidFill>
                          <a:latin typeface="Calibri" panose="020F0502020204030204" pitchFamily="34" charset="0"/>
                          <a:cs typeface="Calibri" panose="020F0502020204030204" pitchFamily="34" charset="0"/>
                        </a:rPr>
                        <a:t>Tea/Coffee Break</a:t>
                      </a:r>
                    </a:p>
                  </a:txBody>
                  <a:tcPr marL="86328" marR="86328" marT="43164" marB="43164" anchor="ctr">
                    <a:solidFill>
                      <a:schemeClr val="bg2">
                        <a:lumMod val="75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marL="69782" marR="69782" marT="34891" marB="34891" anchor="ctr"/>
                </a:tc>
                <a:extLst>
                  <a:ext uri="{0D108BD9-81ED-4DB2-BD59-A6C34878D82A}">
                    <a16:rowId xmlns:a16="http://schemas.microsoft.com/office/drawing/2014/main" val="1784132501"/>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11:20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Exercise in the Perimenopause</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Emma Smith </a:t>
                      </a:r>
                      <a:r>
                        <a:rPr lang="en-GB" sz="1000" dirty="0">
                          <a:solidFill>
                            <a:schemeClr val="bg1"/>
                          </a:solidFill>
                          <a:latin typeface="Calibri" panose="020F0502020204030204" pitchFamily="34" charset="0"/>
                          <a:cs typeface="Calibri" panose="020F0502020204030204" pitchFamily="34" charset="0"/>
                        </a:rPr>
                        <a:t>– Gym Team Leader/GP Referral Officer, Odstock Health and Fitness</a:t>
                      </a:r>
                    </a:p>
                  </a:txBody>
                  <a:tcPr marL="86328" marR="86328" marT="43164" marB="43164" anchor="ctr">
                    <a:solidFill>
                      <a:schemeClr val="bg2">
                        <a:lumMod val="75000"/>
                      </a:schemeClr>
                    </a:solidFill>
                  </a:tcPr>
                </a:tc>
                <a:extLst>
                  <a:ext uri="{0D108BD9-81ED-4DB2-BD59-A6C34878D82A}">
                    <a16:rowId xmlns:a16="http://schemas.microsoft.com/office/drawing/2014/main" val="3162470578"/>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11:40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Navigating Menopause by Fostering Workplace Wellbeing</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Bukky Ayoade </a:t>
                      </a:r>
                      <a:r>
                        <a:rPr lang="en-GB" sz="1000" dirty="0">
                          <a:solidFill>
                            <a:schemeClr val="bg1"/>
                          </a:solidFill>
                          <a:latin typeface="Calibri" panose="020F0502020204030204" pitchFamily="34" charset="0"/>
                          <a:cs typeface="Calibri" panose="020F0502020204030204" pitchFamily="34" charset="0"/>
                        </a:rPr>
                        <a:t>– Menopause Lead, Workforce Training and Education Directorate, NHS England</a:t>
                      </a:r>
                    </a:p>
                  </a:txBody>
                  <a:tcPr marL="86328" marR="86328" marT="43164" marB="43164" anchor="ctr">
                    <a:solidFill>
                      <a:schemeClr val="bg2">
                        <a:lumMod val="75000"/>
                      </a:schemeClr>
                    </a:solidFill>
                  </a:tcPr>
                </a:tc>
                <a:extLst>
                  <a:ext uri="{0D108BD9-81ED-4DB2-BD59-A6C34878D82A}">
                    <a16:rowId xmlns:a16="http://schemas.microsoft.com/office/drawing/2014/main" val="3377770617"/>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12:00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Q&amp;A Panel covering the morning sessions and support at SFT</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Jo Rowntree </a:t>
                      </a:r>
                      <a:r>
                        <a:rPr lang="en-GB" sz="1000" dirty="0">
                          <a:solidFill>
                            <a:schemeClr val="bg1"/>
                          </a:solidFill>
                          <a:latin typeface="Calibri" panose="020F0502020204030204" pitchFamily="34" charset="0"/>
                          <a:cs typeface="Calibri" panose="020F0502020204030204" pitchFamily="34" charset="0"/>
                        </a:rPr>
                        <a:t>– SFT Head of Occupational Health</a:t>
                      </a:r>
                    </a:p>
                    <a:p>
                      <a:r>
                        <a:rPr lang="en-GB" sz="1000" b="1" dirty="0">
                          <a:solidFill>
                            <a:schemeClr val="bg1"/>
                          </a:solidFill>
                          <a:latin typeface="Calibri" panose="020F0502020204030204" pitchFamily="34" charset="0"/>
                          <a:cs typeface="Calibri" panose="020F0502020204030204" pitchFamily="34" charset="0"/>
                        </a:rPr>
                        <a:t>Andrea Yeadon </a:t>
                      </a:r>
                      <a:r>
                        <a:rPr lang="en-GB" sz="1000" dirty="0">
                          <a:solidFill>
                            <a:schemeClr val="bg1"/>
                          </a:solidFill>
                          <a:latin typeface="Calibri" panose="020F0502020204030204" pitchFamily="34" charset="0"/>
                          <a:cs typeface="Calibri" panose="020F0502020204030204" pitchFamily="34" charset="0"/>
                        </a:rPr>
                        <a:t>– SFT People Business Partner, OD&amp;P</a:t>
                      </a:r>
                    </a:p>
                  </a:txBody>
                  <a:tcPr marL="86328" marR="86328" marT="43164" marB="43164" anchor="ctr">
                    <a:solidFill>
                      <a:schemeClr val="bg2">
                        <a:lumMod val="75000"/>
                      </a:schemeClr>
                    </a:solidFill>
                  </a:tcPr>
                </a:tc>
                <a:extLst>
                  <a:ext uri="{0D108BD9-81ED-4DB2-BD59-A6C34878D82A}">
                    <a16:rowId xmlns:a16="http://schemas.microsoft.com/office/drawing/2014/main" val="1138685169"/>
                  </a:ext>
                </a:extLst>
              </a:tr>
              <a:tr h="247545">
                <a:tc>
                  <a:txBody>
                    <a:bodyPr/>
                    <a:lstStyle/>
                    <a:p>
                      <a:pPr algn="ctr"/>
                      <a:r>
                        <a:rPr lang="en-GB" sz="1000" dirty="0">
                          <a:solidFill>
                            <a:schemeClr val="bg1"/>
                          </a:solidFill>
                          <a:latin typeface="Calibri" panose="020F0502020204030204" pitchFamily="34" charset="0"/>
                          <a:cs typeface="Calibri" panose="020F0502020204030204" pitchFamily="34" charset="0"/>
                        </a:rPr>
                        <a:t>12:30</a:t>
                      </a:r>
                    </a:p>
                  </a:txBody>
                  <a:tcPr marL="86328" marR="86328" marT="43164" marB="43164" anchor="ctr">
                    <a:solidFill>
                      <a:schemeClr val="bg2">
                        <a:lumMod val="75000"/>
                      </a:schemeClr>
                    </a:solidFill>
                  </a:tcPr>
                </a:tc>
                <a:tc gridSpan="2">
                  <a:txBody>
                    <a:bodyPr/>
                    <a:lstStyle/>
                    <a:p>
                      <a:r>
                        <a:rPr lang="en-GB" sz="1000" dirty="0">
                          <a:solidFill>
                            <a:schemeClr val="bg1"/>
                          </a:solidFill>
                          <a:latin typeface="Calibri" panose="020F0502020204030204" pitchFamily="34" charset="0"/>
                          <a:cs typeface="Calibri" panose="020F0502020204030204" pitchFamily="34" charset="0"/>
                        </a:rPr>
                        <a:t>Fuel Up and Network – Bring your own lunch, ideas and connect!</a:t>
                      </a:r>
                    </a:p>
                  </a:txBody>
                  <a:tcPr marL="86328" marR="86328" marT="43164" marB="43164" anchor="ctr">
                    <a:solidFill>
                      <a:schemeClr val="bg2">
                        <a:lumMod val="75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marL="69782" marR="69782" marT="34891" marB="34891" anchor="ctr"/>
                </a:tc>
                <a:extLst>
                  <a:ext uri="{0D108BD9-81ED-4DB2-BD59-A6C34878D82A}">
                    <a16:rowId xmlns:a16="http://schemas.microsoft.com/office/drawing/2014/main" val="1380441076"/>
                  </a:ext>
                </a:extLst>
              </a:tr>
              <a:tr h="903113">
                <a:tc>
                  <a:txBody>
                    <a:bodyPr/>
                    <a:lstStyle/>
                    <a:p>
                      <a:pPr algn="ctr"/>
                      <a:r>
                        <a:rPr lang="en-GB" sz="1000" dirty="0">
                          <a:solidFill>
                            <a:schemeClr val="bg1"/>
                          </a:solidFill>
                          <a:latin typeface="Calibri" panose="020F0502020204030204" pitchFamily="34" charset="0"/>
                          <a:cs typeface="Calibri" panose="020F0502020204030204" pitchFamily="34" charset="0"/>
                        </a:rPr>
                        <a:t>13:00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Menopause in Different Cultures and Ethnic Groups and its Impact in the Workplace </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Champika Dona </a:t>
                      </a:r>
                      <a:r>
                        <a:rPr lang="en-GB" sz="1000" dirty="0">
                          <a:solidFill>
                            <a:schemeClr val="bg1"/>
                          </a:solidFill>
                          <a:latin typeface="Calibri" panose="020F0502020204030204" pitchFamily="34" charset="0"/>
                          <a:cs typeface="Calibri" panose="020F0502020204030204" pitchFamily="34" charset="0"/>
                        </a:rPr>
                        <a:t>– SFT Divisional Deputy Head of Nursing (Surgery)</a:t>
                      </a:r>
                    </a:p>
                    <a:p>
                      <a:r>
                        <a:rPr lang="en-GB" sz="1000" dirty="0">
                          <a:solidFill>
                            <a:schemeClr val="bg1"/>
                          </a:solidFill>
                          <a:latin typeface="Calibri" panose="020F0502020204030204" pitchFamily="34" charset="0"/>
                          <a:cs typeface="Calibri" panose="020F0502020204030204" pitchFamily="34" charset="0"/>
                        </a:rPr>
                        <a:t> </a:t>
                      </a:r>
                    </a:p>
                    <a:p>
                      <a:r>
                        <a:rPr lang="en-GB" sz="1000" b="1" dirty="0">
                          <a:solidFill>
                            <a:schemeClr val="bg1"/>
                          </a:solidFill>
                          <a:latin typeface="Calibri" panose="020F0502020204030204" pitchFamily="34" charset="0"/>
                          <a:cs typeface="Calibri" panose="020F0502020204030204" pitchFamily="34" charset="0"/>
                        </a:rPr>
                        <a:t>Dr Vikram Sinai Talaulikar </a:t>
                      </a:r>
                      <a:r>
                        <a:rPr lang="en-GB" sz="1000" dirty="0">
                          <a:solidFill>
                            <a:schemeClr val="bg1"/>
                          </a:solidFill>
                          <a:latin typeface="Calibri" panose="020F0502020204030204" pitchFamily="34" charset="0"/>
                          <a:cs typeface="Calibri" panose="020F0502020204030204" pitchFamily="34" charset="0"/>
                        </a:rPr>
                        <a:t>– BMS Menopause Specialist and Honorary Associate Professor at UCL</a:t>
                      </a:r>
                    </a:p>
                  </a:txBody>
                  <a:tcPr marL="86328" marR="86328" marT="43164" marB="43164" anchor="ctr">
                    <a:solidFill>
                      <a:schemeClr val="bg2">
                        <a:lumMod val="75000"/>
                      </a:schemeClr>
                    </a:solidFill>
                  </a:tcPr>
                </a:tc>
                <a:extLst>
                  <a:ext uri="{0D108BD9-81ED-4DB2-BD59-A6C34878D82A}">
                    <a16:rowId xmlns:a16="http://schemas.microsoft.com/office/drawing/2014/main" val="3435018888"/>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13:40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Male Allyship: Top Tips for Supporting Staff going through Perimenopause</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James Anderson </a:t>
                      </a:r>
                      <a:r>
                        <a:rPr lang="en-GB" sz="1000" dirty="0">
                          <a:solidFill>
                            <a:schemeClr val="bg1"/>
                          </a:solidFill>
                          <a:latin typeface="Calibri" panose="020F0502020204030204" pitchFamily="34" charset="0"/>
                          <a:cs typeface="Calibri" panose="020F0502020204030204" pitchFamily="34" charset="0"/>
                        </a:rPr>
                        <a:t>– SFT Team Leader of the Orthopaedics Therapy team</a:t>
                      </a:r>
                    </a:p>
                  </a:txBody>
                  <a:tcPr marL="86328" marR="86328" marT="43164" marB="43164" anchor="ctr">
                    <a:solidFill>
                      <a:schemeClr val="bg2">
                        <a:lumMod val="75000"/>
                      </a:schemeClr>
                    </a:solidFill>
                  </a:tcPr>
                </a:tc>
                <a:extLst>
                  <a:ext uri="{0D108BD9-81ED-4DB2-BD59-A6C34878D82A}">
                    <a16:rowId xmlns:a16="http://schemas.microsoft.com/office/drawing/2014/main" val="2311996488"/>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14:00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Promoting Equality in Employment</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Andrea Yeadon </a:t>
                      </a:r>
                      <a:r>
                        <a:rPr lang="en-GB" sz="1000" dirty="0">
                          <a:solidFill>
                            <a:schemeClr val="bg1"/>
                          </a:solidFill>
                          <a:latin typeface="Calibri" panose="020F0502020204030204" pitchFamily="34" charset="0"/>
                          <a:cs typeface="Calibri" panose="020F0502020204030204" pitchFamily="34" charset="0"/>
                        </a:rPr>
                        <a:t>– SFT People Business Partner, OD&amp;P</a:t>
                      </a:r>
                    </a:p>
                  </a:txBody>
                  <a:tcPr marL="86328" marR="86328" marT="43164" marB="43164" anchor="ctr">
                    <a:solidFill>
                      <a:schemeClr val="bg2">
                        <a:lumMod val="75000"/>
                      </a:schemeClr>
                    </a:solidFill>
                  </a:tcPr>
                </a:tc>
                <a:extLst>
                  <a:ext uri="{0D108BD9-81ED-4DB2-BD59-A6C34878D82A}">
                    <a16:rowId xmlns:a16="http://schemas.microsoft.com/office/drawing/2014/main" val="2819308237"/>
                  </a:ext>
                </a:extLst>
              </a:tr>
              <a:tr h="247348">
                <a:tc>
                  <a:txBody>
                    <a:bodyPr/>
                    <a:lstStyle/>
                    <a:p>
                      <a:pPr algn="ctr"/>
                      <a:r>
                        <a:rPr lang="en-GB" sz="1000" dirty="0">
                          <a:solidFill>
                            <a:schemeClr val="bg1"/>
                          </a:solidFill>
                          <a:latin typeface="Calibri" panose="020F0502020204030204" pitchFamily="34" charset="0"/>
                          <a:cs typeface="Calibri" panose="020F0502020204030204" pitchFamily="34" charset="0"/>
                        </a:rPr>
                        <a:t>14:30</a:t>
                      </a:r>
                    </a:p>
                  </a:txBody>
                  <a:tcPr marL="86328" marR="86328" marT="43164" marB="43164" anchor="ctr">
                    <a:solidFill>
                      <a:schemeClr val="bg2">
                        <a:lumMod val="75000"/>
                      </a:schemeClr>
                    </a:solidFill>
                  </a:tcPr>
                </a:tc>
                <a:tc gridSpan="2">
                  <a:txBody>
                    <a:bodyPr/>
                    <a:lstStyle/>
                    <a:p>
                      <a:r>
                        <a:rPr lang="en-GB" sz="1000" dirty="0">
                          <a:solidFill>
                            <a:schemeClr val="bg1"/>
                          </a:solidFill>
                          <a:latin typeface="Calibri" panose="020F0502020204030204" pitchFamily="34" charset="0"/>
                          <a:cs typeface="Calibri" panose="020F0502020204030204" pitchFamily="34" charset="0"/>
                        </a:rPr>
                        <a:t>Tea/Coffee and Cake</a:t>
                      </a:r>
                    </a:p>
                  </a:txBody>
                  <a:tcPr marL="86328" marR="86328" marT="43164" marB="43164" anchor="ctr">
                    <a:solidFill>
                      <a:schemeClr val="bg2">
                        <a:lumMod val="75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marL="69782" marR="69782" marT="34891" marB="34891" anchor="ctr"/>
                </a:tc>
                <a:extLst>
                  <a:ext uri="{0D108BD9-81ED-4DB2-BD59-A6C34878D82A}">
                    <a16:rowId xmlns:a16="http://schemas.microsoft.com/office/drawing/2014/main" val="2625729533"/>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14:50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Looking after your Cognition and Mental Health through the Menopause</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Dr Kate Jenkins </a:t>
                      </a:r>
                      <a:r>
                        <a:rPr lang="en-GB" sz="1000" dirty="0">
                          <a:solidFill>
                            <a:schemeClr val="bg1"/>
                          </a:solidFill>
                          <a:latin typeface="Calibri" panose="020F0502020204030204" pitchFamily="34" charset="0"/>
                          <a:cs typeface="Calibri" panose="020F0502020204030204" pitchFamily="34" charset="0"/>
                        </a:rPr>
                        <a:t>– SFT Consultant Clinical Psychologist</a:t>
                      </a:r>
                    </a:p>
                  </a:txBody>
                  <a:tcPr marL="86328" marR="86328" marT="43164" marB="43164" anchor="ctr">
                    <a:solidFill>
                      <a:schemeClr val="bg2">
                        <a:lumMod val="75000"/>
                      </a:schemeClr>
                    </a:solidFill>
                  </a:tcPr>
                </a:tc>
                <a:extLst>
                  <a:ext uri="{0D108BD9-81ED-4DB2-BD59-A6C34878D82A}">
                    <a16:rowId xmlns:a16="http://schemas.microsoft.com/office/drawing/2014/main" val="1344544808"/>
                  </a:ext>
                </a:extLst>
              </a:tr>
              <a:tr h="411615">
                <a:tc>
                  <a:txBody>
                    <a:bodyPr/>
                    <a:lstStyle/>
                    <a:p>
                      <a:pPr algn="ctr"/>
                      <a:r>
                        <a:rPr lang="en-GB" sz="1000" dirty="0">
                          <a:solidFill>
                            <a:schemeClr val="bg1"/>
                          </a:solidFill>
                          <a:latin typeface="Calibri" panose="020F0502020204030204" pitchFamily="34" charset="0"/>
                          <a:cs typeface="Calibri" panose="020F0502020204030204" pitchFamily="34" charset="0"/>
                        </a:rPr>
                        <a:t>15:10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Inclusive Menopause Support for Every Gender</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Tania Baker </a:t>
                      </a:r>
                      <a:r>
                        <a:rPr lang="en-GB" sz="1000" dirty="0">
                          <a:solidFill>
                            <a:schemeClr val="bg1"/>
                          </a:solidFill>
                          <a:latin typeface="Calibri" panose="020F0502020204030204" pitchFamily="34" charset="0"/>
                          <a:cs typeface="Calibri" panose="020F0502020204030204" pitchFamily="34" charset="0"/>
                        </a:rPr>
                        <a:t>– Non-Executive Director, Salisbury NHS Foundation Trust</a:t>
                      </a:r>
                    </a:p>
                  </a:txBody>
                  <a:tcPr marL="86328" marR="86328" marT="43164" marB="43164" anchor="ctr">
                    <a:solidFill>
                      <a:schemeClr val="bg2">
                        <a:lumMod val="75000"/>
                      </a:schemeClr>
                    </a:solidFill>
                  </a:tcPr>
                </a:tc>
                <a:extLst>
                  <a:ext uri="{0D108BD9-81ED-4DB2-BD59-A6C34878D82A}">
                    <a16:rowId xmlns:a16="http://schemas.microsoft.com/office/drawing/2014/main" val="3400849267"/>
                  </a:ext>
                </a:extLst>
              </a:tr>
              <a:tr h="247348">
                <a:tc>
                  <a:txBody>
                    <a:bodyPr/>
                    <a:lstStyle/>
                    <a:p>
                      <a:pPr algn="ctr"/>
                      <a:r>
                        <a:rPr lang="en-GB" sz="1000" dirty="0">
                          <a:solidFill>
                            <a:schemeClr val="bg1"/>
                          </a:solidFill>
                          <a:latin typeface="Calibri" panose="020F0502020204030204" pitchFamily="34" charset="0"/>
                          <a:cs typeface="Calibri" panose="020F0502020204030204" pitchFamily="34" charset="0"/>
                        </a:rPr>
                        <a:t>15:30</a:t>
                      </a:r>
                    </a:p>
                  </a:txBody>
                  <a:tcPr marL="86328" marR="86328" marT="43164" marB="43164" anchor="ctr">
                    <a:solidFill>
                      <a:schemeClr val="bg2">
                        <a:lumMod val="75000"/>
                      </a:schemeClr>
                    </a:solidFill>
                  </a:tcPr>
                </a:tc>
                <a:tc gridSpan="2">
                  <a:txBody>
                    <a:bodyPr/>
                    <a:lstStyle/>
                    <a:p>
                      <a:r>
                        <a:rPr lang="en-GB" sz="1000" dirty="0">
                          <a:solidFill>
                            <a:schemeClr val="bg1"/>
                          </a:solidFill>
                          <a:latin typeface="Calibri" panose="020F0502020204030204" pitchFamily="34" charset="0"/>
                          <a:cs typeface="Calibri" panose="020F0502020204030204" pitchFamily="34" charset="0"/>
                        </a:rPr>
                        <a:t>Q&amp;A Panel covering the afternoon sessions</a:t>
                      </a:r>
                    </a:p>
                  </a:txBody>
                  <a:tcPr marL="86328" marR="86328" marT="43164" marB="43164" anchor="ctr">
                    <a:solidFill>
                      <a:schemeClr val="bg2">
                        <a:lumMod val="75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marL="69782" marR="69782" marT="34891" marB="34891" anchor="ctr"/>
                </a:tc>
                <a:extLst>
                  <a:ext uri="{0D108BD9-81ED-4DB2-BD59-A6C34878D82A}">
                    <a16:rowId xmlns:a16="http://schemas.microsoft.com/office/drawing/2014/main" val="3022656421"/>
                  </a:ext>
                </a:extLst>
              </a:tr>
              <a:tr h="247545">
                <a:tc>
                  <a:txBody>
                    <a:bodyPr/>
                    <a:lstStyle/>
                    <a:p>
                      <a:pPr algn="ctr"/>
                      <a:r>
                        <a:rPr lang="en-GB" sz="1000" dirty="0">
                          <a:solidFill>
                            <a:schemeClr val="bg1"/>
                          </a:solidFill>
                          <a:latin typeface="Calibri" panose="020F0502020204030204" pitchFamily="34" charset="0"/>
                          <a:cs typeface="Calibri" panose="020F0502020204030204" pitchFamily="34" charset="0"/>
                        </a:rPr>
                        <a:t>15:50</a:t>
                      </a:r>
                    </a:p>
                  </a:txBody>
                  <a:tcPr marL="86328" marR="86328" marT="43164" marB="43164" anchor="ctr">
                    <a:solidFill>
                      <a:schemeClr val="bg2">
                        <a:lumMod val="75000"/>
                      </a:schemeClr>
                    </a:solidFill>
                  </a:tcPr>
                </a:tc>
                <a:tc>
                  <a:txBody>
                    <a:bodyPr/>
                    <a:lstStyle/>
                    <a:p>
                      <a:r>
                        <a:rPr lang="en-GB" sz="1000" dirty="0">
                          <a:solidFill>
                            <a:schemeClr val="bg1"/>
                          </a:solidFill>
                          <a:latin typeface="Calibri" panose="020F0502020204030204" pitchFamily="34" charset="0"/>
                          <a:cs typeface="Calibri" panose="020F0502020204030204" pitchFamily="34" charset="0"/>
                        </a:rPr>
                        <a:t>Summit Summary and Next Steps</a:t>
                      </a:r>
                    </a:p>
                  </a:txBody>
                  <a:tcPr marL="86328" marR="86328" marT="43164" marB="43164" anchor="ctr">
                    <a:solidFill>
                      <a:schemeClr val="bg2">
                        <a:lumMod val="75000"/>
                      </a:schemeClr>
                    </a:solidFill>
                  </a:tcPr>
                </a:tc>
                <a:tc>
                  <a:txBody>
                    <a:bodyPr/>
                    <a:lstStyle/>
                    <a:p>
                      <a:r>
                        <a:rPr lang="en-GB" sz="1000" b="1" dirty="0">
                          <a:solidFill>
                            <a:schemeClr val="bg1"/>
                          </a:solidFill>
                          <a:latin typeface="Calibri" panose="020F0502020204030204" pitchFamily="34" charset="0"/>
                          <a:cs typeface="Calibri" panose="020F0502020204030204" pitchFamily="34" charset="0"/>
                        </a:rPr>
                        <a:t>Laura Soul </a:t>
                      </a:r>
                      <a:r>
                        <a:rPr lang="en-GB" sz="1000" dirty="0">
                          <a:solidFill>
                            <a:schemeClr val="bg1"/>
                          </a:solidFill>
                          <a:latin typeface="Calibri" panose="020F0502020204030204" pitchFamily="34" charset="0"/>
                          <a:cs typeface="Calibri" panose="020F0502020204030204" pitchFamily="34" charset="0"/>
                        </a:rPr>
                        <a:t>– SFT Women’s Staff Network Chair and  ESR Administration manager</a:t>
                      </a:r>
                    </a:p>
                  </a:txBody>
                  <a:tcPr marL="86328" marR="86328" marT="43164" marB="43164" anchor="ctr">
                    <a:solidFill>
                      <a:schemeClr val="bg2">
                        <a:lumMod val="75000"/>
                      </a:schemeClr>
                    </a:solidFill>
                  </a:tcPr>
                </a:tc>
                <a:extLst>
                  <a:ext uri="{0D108BD9-81ED-4DB2-BD59-A6C34878D82A}">
                    <a16:rowId xmlns:a16="http://schemas.microsoft.com/office/drawing/2014/main" val="3662955859"/>
                  </a:ext>
                </a:extLst>
              </a:tr>
            </a:tbl>
          </a:graphicData>
        </a:graphic>
      </p:graphicFrame>
      <p:sp>
        <p:nvSpPr>
          <p:cNvPr id="11" name="TextBox 10">
            <a:extLst>
              <a:ext uri="{FF2B5EF4-FFF2-40B4-BE49-F238E27FC236}">
                <a16:creationId xmlns:a16="http://schemas.microsoft.com/office/drawing/2014/main" id="{195D8FCD-AE5A-291D-DF55-459A05CE5DC3}"/>
              </a:ext>
            </a:extLst>
          </p:cNvPr>
          <p:cNvSpPr txBox="1"/>
          <p:nvPr/>
        </p:nvSpPr>
        <p:spPr>
          <a:xfrm>
            <a:off x="369000" y="636462"/>
            <a:ext cx="6120000" cy="830997"/>
          </a:xfrm>
          <a:prstGeom prst="rect">
            <a:avLst/>
          </a:prstGeom>
          <a:noFill/>
          <a:ln w="6350">
            <a:solidFill>
              <a:srgbClr val="006AB4"/>
            </a:solidFill>
          </a:ln>
        </p:spPr>
        <p:txBody>
          <a:bodyPr wrap="square" anchor="ctr">
            <a:spAutoFit/>
          </a:bodyPr>
          <a:lstStyle/>
          <a:p>
            <a:pPr algn="ctr"/>
            <a:r>
              <a:rPr lang="en-GB" sz="1600" b="1" dirty="0">
                <a:solidFill>
                  <a:schemeClr val="bg2">
                    <a:lumMod val="75000"/>
                  </a:schemeClr>
                </a:solidFill>
                <a:latin typeface="+mj-lt"/>
                <a:cs typeface="Calibri Light" panose="020F0302020204030204" pitchFamily="34" charset="0"/>
              </a:rPr>
              <a:t>Inclusive Wellbeing : Menopause Support for All Genders</a:t>
            </a:r>
            <a:br>
              <a:rPr lang="en-GB" sz="1732" b="1" dirty="0">
                <a:solidFill>
                  <a:schemeClr val="bg2">
                    <a:lumMod val="75000"/>
                  </a:schemeClr>
                </a:solidFill>
                <a:latin typeface="+mj-lt"/>
                <a:cs typeface="Calibri Light" panose="020F0302020204030204" pitchFamily="34" charset="0"/>
              </a:rPr>
            </a:br>
            <a:br>
              <a:rPr lang="en-GB" sz="800" b="1" dirty="0">
                <a:solidFill>
                  <a:schemeClr val="bg2">
                    <a:lumMod val="75000"/>
                  </a:schemeClr>
                </a:solidFill>
                <a:latin typeface="+mj-lt"/>
                <a:cs typeface="Calibri Light" panose="020F0302020204030204" pitchFamily="34" charset="0"/>
              </a:rPr>
            </a:br>
            <a:r>
              <a:rPr lang="en-GB" sz="1200" b="1" dirty="0">
                <a:solidFill>
                  <a:schemeClr val="bg2">
                    <a:lumMod val="75000"/>
                  </a:schemeClr>
                </a:solidFill>
                <a:latin typeface="+mj-lt"/>
                <a:ea typeface="Calibri" panose="020F0502020204030204" pitchFamily="34" charset="0"/>
                <a:cs typeface="Calibri Light" panose="020F0302020204030204" pitchFamily="34" charset="0"/>
              </a:rPr>
              <a:t>Discover ways to support colleagues, loved ones and prepare for your menopause journey</a:t>
            </a:r>
            <a:endParaRPr lang="en-GB" sz="1200" dirty="0">
              <a:solidFill>
                <a:schemeClr val="bg2">
                  <a:lumMod val="75000"/>
                </a:schemeClr>
              </a:solidFill>
              <a:latin typeface="+mj-lt"/>
              <a:cs typeface="Calibri Light" panose="020F0302020204030204" pitchFamily="34" charset="0"/>
            </a:endParaRPr>
          </a:p>
        </p:txBody>
      </p:sp>
      <p:sp>
        <p:nvSpPr>
          <p:cNvPr id="12" name="TextBox 11">
            <a:extLst>
              <a:ext uri="{FF2B5EF4-FFF2-40B4-BE49-F238E27FC236}">
                <a16:creationId xmlns:a16="http://schemas.microsoft.com/office/drawing/2014/main" id="{FCCD378E-AE96-03CA-AD88-A15D2CCF91EF}"/>
              </a:ext>
            </a:extLst>
          </p:cNvPr>
          <p:cNvSpPr txBox="1"/>
          <p:nvPr/>
        </p:nvSpPr>
        <p:spPr>
          <a:xfrm>
            <a:off x="110440" y="1597337"/>
            <a:ext cx="3060000" cy="1015663"/>
          </a:xfrm>
          <a:prstGeom prst="rect">
            <a:avLst/>
          </a:prstGeom>
          <a:noFill/>
        </p:spPr>
        <p:txBody>
          <a:bodyPr wrap="square" anchor="ctr">
            <a:spAutoFit/>
          </a:bodyPr>
          <a:lstStyle/>
          <a:p>
            <a:pPr marL="212101" indent="-212101">
              <a:buFont typeface="Wingdings" panose="05000000000000000000" pitchFamily="2" charset="2"/>
              <a:buChar char="ü"/>
            </a:pPr>
            <a:r>
              <a:rPr lang="en-GB" sz="1000" dirty="0">
                <a:solidFill>
                  <a:schemeClr val="bg2">
                    <a:lumMod val="75000"/>
                  </a:schemeClr>
                </a:solidFill>
                <a:latin typeface="+mj-lt"/>
                <a:cs typeface="Calibri Light" panose="020F0302020204030204" pitchFamily="34" charset="0"/>
              </a:rPr>
              <a:t>Understand menopause and its signs.</a:t>
            </a:r>
            <a:br>
              <a:rPr lang="en-GB" sz="1000" dirty="0">
                <a:solidFill>
                  <a:schemeClr val="bg2">
                    <a:lumMod val="75000"/>
                  </a:schemeClr>
                </a:solidFill>
                <a:latin typeface="+mj-lt"/>
                <a:cs typeface="Calibri Light" panose="020F0302020204030204" pitchFamily="34" charset="0"/>
              </a:rPr>
            </a:br>
            <a:endParaRPr lang="en-GB" sz="1000" dirty="0">
              <a:solidFill>
                <a:schemeClr val="bg2">
                  <a:lumMod val="75000"/>
                </a:schemeClr>
              </a:solidFill>
              <a:latin typeface="+mj-lt"/>
              <a:cs typeface="Calibri Light" panose="020F0302020204030204" pitchFamily="34" charset="0"/>
            </a:endParaRPr>
          </a:p>
          <a:p>
            <a:pPr marL="212101" indent="-212101">
              <a:buFont typeface="Wingdings" panose="05000000000000000000" pitchFamily="2" charset="2"/>
              <a:buChar char="ü"/>
            </a:pPr>
            <a:r>
              <a:rPr lang="en-GB" sz="1000" dirty="0">
                <a:solidFill>
                  <a:schemeClr val="bg2">
                    <a:lumMod val="75000"/>
                  </a:schemeClr>
                </a:solidFill>
                <a:latin typeface="+mj-lt"/>
                <a:cs typeface="Calibri Light" panose="020F0302020204030204" pitchFamily="34" charset="0"/>
              </a:rPr>
              <a:t>Learn coping strategies for yourself and others.</a:t>
            </a:r>
            <a:br>
              <a:rPr lang="en-GB" sz="1000" dirty="0">
                <a:solidFill>
                  <a:schemeClr val="bg2">
                    <a:lumMod val="75000"/>
                  </a:schemeClr>
                </a:solidFill>
                <a:latin typeface="+mj-lt"/>
                <a:cs typeface="Calibri Light" panose="020F0302020204030204" pitchFamily="34" charset="0"/>
              </a:rPr>
            </a:br>
            <a:endParaRPr lang="en-GB" sz="1000" dirty="0">
              <a:solidFill>
                <a:schemeClr val="bg2">
                  <a:lumMod val="75000"/>
                </a:schemeClr>
              </a:solidFill>
              <a:latin typeface="+mj-lt"/>
              <a:cs typeface="Calibri Light" panose="020F0302020204030204" pitchFamily="34" charset="0"/>
            </a:endParaRPr>
          </a:p>
          <a:p>
            <a:pPr marL="212101" indent="-212101">
              <a:buFont typeface="Wingdings" panose="05000000000000000000" pitchFamily="2" charset="2"/>
              <a:buChar char="ü"/>
            </a:pPr>
            <a:r>
              <a:rPr lang="en-GB" sz="1000" dirty="0">
                <a:solidFill>
                  <a:schemeClr val="bg2">
                    <a:lumMod val="75000"/>
                  </a:schemeClr>
                </a:solidFill>
                <a:latin typeface="+mj-lt"/>
                <a:cs typeface="Calibri Light" panose="020F0302020204030204" pitchFamily="34" charset="0"/>
              </a:rPr>
              <a:t>Explore menopause in different cultures.</a:t>
            </a:r>
          </a:p>
          <a:p>
            <a:pPr marL="212101" indent="-212101">
              <a:buFont typeface="Wingdings" panose="05000000000000000000" pitchFamily="2" charset="2"/>
              <a:buChar char="ü"/>
            </a:pPr>
            <a:endParaRPr lang="en-GB" sz="1000" dirty="0">
              <a:solidFill>
                <a:schemeClr val="bg2">
                  <a:lumMod val="75000"/>
                </a:schemeClr>
              </a:solidFill>
              <a:latin typeface="+mj-lt"/>
              <a:cs typeface="Calibri Light" panose="020F0302020204030204" pitchFamily="34" charset="0"/>
            </a:endParaRPr>
          </a:p>
        </p:txBody>
      </p:sp>
      <p:sp>
        <p:nvSpPr>
          <p:cNvPr id="13" name="TextBox 12">
            <a:extLst>
              <a:ext uri="{FF2B5EF4-FFF2-40B4-BE49-F238E27FC236}">
                <a16:creationId xmlns:a16="http://schemas.microsoft.com/office/drawing/2014/main" id="{579FB80C-4CFA-E111-1A29-07D235C40914}"/>
              </a:ext>
            </a:extLst>
          </p:cNvPr>
          <p:cNvSpPr txBox="1"/>
          <p:nvPr/>
        </p:nvSpPr>
        <p:spPr>
          <a:xfrm>
            <a:off x="3195538" y="1582896"/>
            <a:ext cx="3600000" cy="861774"/>
          </a:xfrm>
          <a:prstGeom prst="rect">
            <a:avLst/>
          </a:prstGeom>
          <a:noFill/>
        </p:spPr>
        <p:txBody>
          <a:bodyPr wrap="square" anchor="ctr">
            <a:spAutoFit/>
          </a:bodyPr>
          <a:lstStyle/>
          <a:p>
            <a:pPr marL="212101" indent="-212101">
              <a:buFont typeface="Wingdings" panose="05000000000000000000" pitchFamily="2" charset="2"/>
              <a:buChar char="ü"/>
            </a:pPr>
            <a:r>
              <a:rPr lang="en-GB" sz="1000" dirty="0">
                <a:solidFill>
                  <a:schemeClr val="bg2">
                    <a:lumMod val="75000"/>
                  </a:schemeClr>
                </a:solidFill>
                <a:latin typeface="+mj-lt"/>
                <a:cs typeface="Calibri" panose="020F0502020204030204" pitchFamily="34" charset="0"/>
              </a:rPr>
              <a:t>Get expert advice on diet, remedies, and exercise.</a:t>
            </a:r>
            <a:br>
              <a:rPr lang="en-GB" sz="1000" dirty="0">
                <a:solidFill>
                  <a:schemeClr val="bg2">
                    <a:lumMod val="75000"/>
                  </a:schemeClr>
                </a:solidFill>
                <a:latin typeface="+mj-lt"/>
                <a:cs typeface="Calibri" panose="020F0502020204030204" pitchFamily="34" charset="0"/>
              </a:rPr>
            </a:br>
            <a:endParaRPr lang="en-GB" sz="1000" dirty="0">
              <a:solidFill>
                <a:schemeClr val="bg2">
                  <a:lumMod val="75000"/>
                </a:schemeClr>
              </a:solidFill>
              <a:latin typeface="+mj-lt"/>
              <a:cs typeface="Calibri" panose="020F0502020204030204" pitchFamily="34" charset="0"/>
            </a:endParaRPr>
          </a:p>
          <a:p>
            <a:pPr marL="212101" indent="-212101">
              <a:buFont typeface="Wingdings" panose="05000000000000000000" pitchFamily="2" charset="2"/>
              <a:buChar char="ü"/>
            </a:pPr>
            <a:r>
              <a:rPr lang="en-GB" sz="1000" dirty="0">
                <a:solidFill>
                  <a:schemeClr val="bg2">
                    <a:lumMod val="75000"/>
                  </a:schemeClr>
                </a:solidFill>
                <a:latin typeface="+mj-lt"/>
                <a:cs typeface="Calibri" panose="020F0502020204030204" pitchFamily="34" charset="0"/>
              </a:rPr>
              <a:t>Discover the role men play in supporting menopause.</a:t>
            </a:r>
            <a:br>
              <a:rPr lang="en-GB" sz="1000" dirty="0">
                <a:solidFill>
                  <a:schemeClr val="bg2">
                    <a:lumMod val="75000"/>
                  </a:schemeClr>
                </a:solidFill>
                <a:latin typeface="+mj-lt"/>
                <a:cs typeface="Calibri" panose="020F0502020204030204" pitchFamily="34" charset="0"/>
              </a:rPr>
            </a:br>
            <a:endParaRPr lang="en-GB" sz="1000" dirty="0">
              <a:solidFill>
                <a:schemeClr val="bg2">
                  <a:lumMod val="75000"/>
                </a:schemeClr>
              </a:solidFill>
              <a:latin typeface="+mj-lt"/>
              <a:cs typeface="Calibri" panose="020F0502020204030204" pitchFamily="34" charset="0"/>
            </a:endParaRPr>
          </a:p>
          <a:p>
            <a:pPr marL="212101" indent="-212101">
              <a:buFont typeface="Wingdings" panose="05000000000000000000" pitchFamily="2" charset="2"/>
              <a:buChar char="ü"/>
            </a:pPr>
            <a:r>
              <a:rPr lang="en-GB" sz="1000" dirty="0">
                <a:solidFill>
                  <a:schemeClr val="bg2">
                    <a:lumMod val="75000"/>
                  </a:schemeClr>
                </a:solidFill>
                <a:latin typeface="+mj-lt"/>
                <a:cs typeface="Calibri" panose="020F0502020204030204" pitchFamily="34" charset="0"/>
              </a:rPr>
              <a:t>Address the link between menopause and mental health.</a:t>
            </a:r>
          </a:p>
        </p:txBody>
      </p:sp>
      <p:sp>
        <p:nvSpPr>
          <p:cNvPr id="16" name="TextBox 15">
            <a:extLst>
              <a:ext uri="{FF2B5EF4-FFF2-40B4-BE49-F238E27FC236}">
                <a16:creationId xmlns:a16="http://schemas.microsoft.com/office/drawing/2014/main" id="{D5012AAD-582B-493E-8F1D-C19070DC79DC}"/>
              </a:ext>
            </a:extLst>
          </p:cNvPr>
          <p:cNvSpPr txBox="1"/>
          <p:nvPr/>
        </p:nvSpPr>
        <p:spPr>
          <a:xfrm>
            <a:off x="1989000" y="273000"/>
            <a:ext cx="3240000" cy="307777"/>
          </a:xfrm>
          <a:prstGeom prst="rect">
            <a:avLst/>
          </a:prstGeom>
          <a:noFill/>
        </p:spPr>
        <p:txBody>
          <a:bodyPr wrap="square" rtlCol="0">
            <a:spAutoFit/>
          </a:bodyPr>
          <a:lstStyle/>
          <a:p>
            <a:pPr algn="ctr"/>
            <a:r>
              <a:rPr lang="en-GB" sz="1400" b="1" dirty="0">
                <a:solidFill>
                  <a:schemeClr val="bg2">
                    <a:lumMod val="75000"/>
                  </a:schemeClr>
                </a:solidFill>
                <a:latin typeface="+mj-lt"/>
                <a:cs typeface="Calibri Light" panose="020F0302020204030204" pitchFamily="34" charset="0"/>
              </a:rPr>
              <a:t>Summit Running Order</a:t>
            </a:r>
          </a:p>
        </p:txBody>
      </p:sp>
    </p:spTree>
    <p:extLst>
      <p:ext uri="{BB962C8B-B14F-4D97-AF65-F5344CB8AC3E}">
        <p14:creationId xmlns:p14="http://schemas.microsoft.com/office/powerpoint/2010/main" val="303276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412236"/>
            <a:ext cx="2880000" cy="6285760"/>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Helen Clemow </a:t>
            </a:r>
            <a:r>
              <a:rPr lang="en-GB" sz="1100" dirty="0">
                <a:solidFill>
                  <a:schemeClr val="bg2">
                    <a:lumMod val="75000"/>
                  </a:schemeClr>
                </a:solidFill>
                <a:ea typeface="Calibri" panose="020F0502020204030204" pitchFamily="34" charset="0"/>
                <a:cs typeface="Calibri Light" panose="020F0302020204030204" pitchFamily="34" charset="0"/>
              </a:rPr>
              <a:t>has worked as a Knowledge Specialist in the Healthcare Library for ten years.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Her role is finding evidence to help answer clinical and non-clinical queries. She is passionate about equality, diversity and inclusion (EDI), staff wellbeing, health inequalities, and how they can play a part in staff retention.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has a special interest in supporting staff going through perimenopause having experienced the perfect storm of perimenopause, while juggling teenagers and elderly parents.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hopes to use her information skills to help ensure that younger people are prepared for perimenopause better than her generation were, as well as supporting staff going through it currently, no matter what their gender or cultural background, and helping their colleagues/allies find ways to support them better in the workplace and home.</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2412236"/>
            <a:ext cx="2880000" cy="6031844"/>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Nicola Boardman </a:t>
            </a:r>
            <a:r>
              <a:rPr lang="en-GB" sz="1100" dirty="0">
                <a:solidFill>
                  <a:schemeClr val="bg2">
                    <a:lumMod val="75000"/>
                  </a:schemeClr>
                </a:solidFill>
                <a:ea typeface="Calibri" panose="020F0502020204030204" pitchFamily="34" charset="0"/>
                <a:cs typeface="Calibri Light" panose="020F0302020204030204" pitchFamily="34" charset="0"/>
              </a:rPr>
              <a:t>has been a Midwife since 1999, practicing for many years as a clinical hospital Midwife before exploring other roles within Maternity Services.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now the Lead Professional Midwifery Advocate and Retention lead within maternity, where her focus is on striving to ensure the experience of Midwives who work at SFT is the best it can be, and prioritising staff wellbeing.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has always been passionate about Women’s health – both the Women who use Maternity services, and the women who work within it.</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became a Menopause Champion in the Trust in 2022 as part of her commitment to staff wellbeing, and is passionate about supporting, informing and signposting for Women to empower them to navigate their Menopause journey with slightly more confidence -  and in the knowledge that they are not alone.</a:t>
            </a:r>
          </a:p>
        </p:txBody>
      </p:sp>
      <p:pic>
        <p:nvPicPr>
          <p:cNvPr id="6" name="Picture 5" descr="A person wearing glasses and smiling&#10;&#10;Description automatically generated">
            <a:extLst>
              <a:ext uri="{FF2B5EF4-FFF2-40B4-BE49-F238E27FC236}">
                <a16:creationId xmlns:a16="http://schemas.microsoft.com/office/drawing/2014/main" id="{4A0C3DB3-BC95-C1B3-308F-C33DE88136C1}"/>
              </a:ext>
            </a:extLst>
          </p:cNvPr>
          <p:cNvPicPr>
            <a:picLocks noChangeAspect="1"/>
          </p:cNvPicPr>
          <p:nvPr/>
        </p:nvPicPr>
        <p:blipFill>
          <a:blip r:embed="rId2">
            <a:duotone>
              <a:schemeClr val="accent6">
                <a:shade val="45000"/>
                <a:satMod val="135000"/>
              </a:schemeClr>
              <a:prstClr val="white"/>
            </a:duotone>
          </a:blip>
          <a:stretch>
            <a:fillRect/>
          </a:stretch>
        </p:blipFill>
        <p:spPr>
          <a:xfrm>
            <a:off x="1089000" y="972236"/>
            <a:ext cx="1440000" cy="1440000"/>
          </a:xfrm>
          <a:prstGeom prst="rect">
            <a:avLst/>
          </a:prstGeom>
          <a:ln>
            <a:noFill/>
          </a:ln>
          <a:effectLst>
            <a:softEdge rad="112500"/>
          </a:effectLst>
        </p:spPr>
      </p:pic>
      <p:pic>
        <p:nvPicPr>
          <p:cNvPr id="7" name="Picture 6" descr="A person smiling at camera&#10;&#10;Description automatically generated">
            <a:extLst>
              <a:ext uri="{FF2B5EF4-FFF2-40B4-BE49-F238E27FC236}">
                <a16:creationId xmlns:a16="http://schemas.microsoft.com/office/drawing/2014/main" id="{73FFA57D-07C5-02F7-67C1-8C94EDCF88C5}"/>
              </a:ext>
            </a:extLst>
          </p:cNvPr>
          <p:cNvPicPr>
            <a:picLocks noChangeAspect="1"/>
          </p:cNvPicPr>
          <p:nvPr/>
        </p:nvPicPr>
        <p:blipFill rotWithShape="1">
          <a:blip r:embed="rId3">
            <a:duotone>
              <a:schemeClr val="accent6">
                <a:shade val="45000"/>
                <a:satMod val="135000"/>
              </a:schemeClr>
              <a:prstClr val="white"/>
            </a:duotone>
          </a:blip>
          <a:srcRect l="16315" t="19668" b="5516"/>
          <a:stretch/>
        </p:blipFill>
        <p:spPr>
          <a:xfrm>
            <a:off x="4149000" y="972236"/>
            <a:ext cx="1440000" cy="1440000"/>
          </a:xfrm>
          <a:prstGeom prst="rect">
            <a:avLst/>
          </a:prstGeom>
          <a:ln>
            <a:noFill/>
          </a:ln>
          <a:effectLst>
            <a:softEdge rad="112500"/>
          </a:effectLst>
        </p:spPr>
      </p:pic>
    </p:spTree>
    <p:extLst>
      <p:ext uri="{BB962C8B-B14F-4D97-AF65-F5344CB8AC3E}">
        <p14:creationId xmlns:p14="http://schemas.microsoft.com/office/powerpoint/2010/main" val="426772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13000"/>
            <a:ext cx="2880000" cy="4634025"/>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Jo Ibbott</a:t>
            </a:r>
            <a:r>
              <a:rPr lang="en-GB" sz="1100" dirty="0">
                <a:solidFill>
                  <a:schemeClr val="bg2">
                    <a:lumMod val="75000"/>
                  </a:schemeClr>
                </a:solidFill>
                <a:ea typeface="Calibri" panose="020F0502020204030204" pitchFamily="34" charset="0"/>
                <a:cs typeface="Calibri Light" panose="020F0302020204030204" pitchFamily="34" charset="0"/>
              </a:rPr>
              <a:t> is an Executive Leadership Coach. She became curious about something she observed happening to women and their careers in midlife which led her to focus on the impact of peri/menopause and train as an Executive Menopause Coach.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Jo works with women and workplaces helping them understand menopause and its impact so they can make positive change.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also founded the Facebook Group 'What the Fog? Understanding Perimenopause &amp; Menopause' which supports those navigating menopause with good information, guidance, community and advice. </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2613000"/>
            <a:ext cx="2880000" cy="6919266"/>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Champika Dona </a:t>
            </a:r>
            <a:r>
              <a:rPr lang="en-GB" sz="1100" dirty="0">
                <a:solidFill>
                  <a:schemeClr val="bg2">
                    <a:lumMod val="75000"/>
                  </a:schemeClr>
                </a:solidFill>
                <a:ea typeface="Calibri" panose="020F0502020204030204" pitchFamily="34" charset="0"/>
                <a:cs typeface="Calibri Light" panose="020F0302020204030204" pitchFamily="34" charset="0"/>
              </a:rPr>
              <a:t>qualified as a nurse in Sri Lanka in 1996. Seeking to expand her knowledge and experience, she moved to the UK in 2005. As a dedicated nursing professional, she completed her Master’s degree and won the Award of CIM Excellence in 2021. In the same year, she also received the Health and Social Care Award as a BAME Apprentice.</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A high-profile, compassionate leader and role model, Champika has demonstrated an unwavering commitment to patient care, continuously inspiring those around her to achieve excellence. Recently, Champika joined the SFT as Deputy Divisional Head of Nursing for the Surgical Division.</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Champika fervently believes in the power of diversity and inclusiveness in the workplace. She actively promotes these principles, utilising her exceptional skills to foster a harmonious and collaborative work environment. Her efforts have not only enhanced team cohesion but have also resulted in a deeper understanding and appreciation of cultural differences among colleagues.</a:t>
            </a:r>
          </a:p>
        </p:txBody>
      </p:sp>
      <p:pic>
        <p:nvPicPr>
          <p:cNvPr id="5" name="Picture 4">
            <a:extLst>
              <a:ext uri="{FF2B5EF4-FFF2-40B4-BE49-F238E27FC236}">
                <a16:creationId xmlns:a16="http://schemas.microsoft.com/office/drawing/2014/main" id="{6A6B1B4D-6C3E-B7CB-4CC1-FB04FA7E019E}"/>
              </a:ext>
            </a:extLst>
          </p:cNvPr>
          <p:cNvPicPr>
            <a:picLocks noChangeAspect="1"/>
          </p:cNvPicPr>
          <p:nvPr/>
        </p:nvPicPr>
        <p:blipFill>
          <a:blip r:embed="rId2"/>
          <a:stretch>
            <a:fillRect/>
          </a:stretch>
        </p:blipFill>
        <p:spPr>
          <a:xfrm>
            <a:off x="1089000" y="1174218"/>
            <a:ext cx="1438781" cy="1438781"/>
          </a:xfrm>
          <a:prstGeom prst="rect">
            <a:avLst/>
          </a:prstGeom>
          <a:ln>
            <a:noFill/>
          </a:ln>
          <a:effectLst>
            <a:softEdge rad="112500"/>
          </a:effectLst>
        </p:spPr>
      </p:pic>
      <p:pic>
        <p:nvPicPr>
          <p:cNvPr id="6" name="Picture 5">
            <a:extLst>
              <a:ext uri="{FF2B5EF4-FFF2-40B4-BE49-F238E27FC236}">
                <a16:creationId xmlns:a16="http://schemas.microsoft.com/office/drawing/2014/main" id="{5EB30F77-00F8-72CC-0F53-12D09D3836B5}"/>
              </a:ext>
            </a:extLst>
          </p:cNvPr>
          <p:cNvPicPr>
            <a:picLocks noChangeAspect="1"/>
          </p:cNvPicPr>
          <p:nvPr/>
        </p:nvPicPr>
        <p:blipFill>
          <a:blip r:embed="rId3"/>
          <a:stretch>
            <a:fillRect/>
          </a:stretch>
        </p:blipFill>
        <p:spPr>
          <a:xfrm>
            <a:off x="4329609" y="1174217"/>
            <a:ext cx="1438781" cy="1438781"/>
          </a:xfrm>
          <a:prstGeom prst="rect">
            <a:avLst/>
          </a:prstGeom>
          <a:ln>
            <a:noFill/>
          </a:ln>
          <a:effectLst>
            <a:softEdge rad="112500"/>
          </a:effectLst>
        </p:spPr>
      </p:pic>
    </p:spTree>
    <p:extLst>
      <p:ext uri="{BB962C8B-B14F-4D97-AF65-F5344CB8AC3E}">
        <p14:creationId xmlns:p14="http://schemas.microsoft.com/office/powerpoint/2010/main" val="332515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latin typeface="+mn-lt"/>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30323"/>
            <a:ext cx="2880000" cy="5398337"/>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Dr Vikram Talaulikar </a:t>
            </a:r>
            <a:r>
              <a:rPr lang="en-GB" sz="1100" dirty="0">
                <a:solidFill>
                  <a:schemeClr val="bg2">
                    <a:lumMod val="75000"/>
                  </a:schemeClr>
                </a:solidFill>
                <a:ea typeface="Calibri" panose="020F0502020204030204" pitchFamily="34" charset="0"/>
                <a:cs typeface="Calibri Light" panose="020F0302020204030204" pitchFamily="34" charset="0"/>
              </a:rPr>
              <a:t>is a Specialist in Reproductive Medicine at University College London Hospitals NHS Foundation Trust and Hon. Associate Professor in Women’s Health at the University College London.</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graduated in medicine in India in 2003 and completed postgraduate degree in obstetrics and gynaecology in 2007.</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is a fellow of the Royal College of Obstetricians and Gynaecologists and completed PhD degree at St. George's University of London in 2016.</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His clinical interests include reproductive endocrinology, polycystic ovary syndrome, recurrent miscarriage, premature ovarian insufficiency, and menopause.</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is a certified ‘menopause specialist’ by the British Menopause Society. </a:t>
            </a: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2613000"/>
            <a:ext cx="2880000" cy="3618363"/>
          </a:xfrm>
          <a:prstGeom prst="rect">
            <a:avLst/>
          </a:prstGeom>
          <a:noFill/>
        </p:spPr>
        <p:txBody>
          <a:bodyPr wrap="square">
            <a:spAutoFit/>
          </a:bodyPr>
          <a:lstStyle/>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has published widely in Reproductive Medicine and Menopause. He is a member of the British Fertility Society, European Society of Human Reproduction and Embryology, British Menopause Society, and International Menopause Society.</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runs a busy menopause and PCOS clinic at UCLH and Menopause Clinic London on Harley Street.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is a Principal trainer for FSRH Menopause SS module and a trainer for BMS principles and practice of menopause care programme.</a:t>
            </a:r>
          </a:p>
        </p:txBody>
      </p:sp>
      <p:pic>
        <p:nvPicPr>
          <p:cNvPr id="5" name="Picture 4">
            <a:extLst>
              <a:ext uri="{FF2B5EF4-FFF2-40B4-BE49-F238E27FC236}">
                <a16:creationId xmlns:a16="http://schemas.microsoft.com/office/drawing/2014/main" id="{88AF1475-54D6-135B-2C89-C681ED3ED33D}"/>
              </a:ext>
            </a:extLst>
          </p:cNvPr>
          <p:cNvPicPr>
            <a:picLocks noChangeAspect="1"/>
          </p:cNvPicPr>
          <p:nvPr/>
        </p:nvPicPr>
        <p:blipFill>
          <a:blip r:embed="rId2"/>
          <a:stretch>
            <a:fillRect/>
          </a:stretch>
        </p:blipFill>
        <p:spPr>
          <a:xfrm>
            <a:off x="1089609" y="1191542"/>
            <a:ext cx="1438781" cy="1438781"/>
          </a:xfrm>
          <a:prstGeom prst="rect">
            <a:avLst/>
          </a:prstGeom>
          <a:ln>
            <a:noFill/>
          </a:ln>
          <a:effectLst>
            <a:softEdge rad="112500"/>
          </a:effectLst>
        </p:spPr>
      </p:pic>
    </p:spTree>
    <p:extLst>
      <p:ext uri="{BB962C8B-B14F-4D97-AF65-F5344CB8AC3E}">
        <p14:creationId xmlns:p14="http://schemas.microsoft.com/office/powerpoint/2010/main" val="348521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600" dirty="0">
                <a:solidFill>
                  <a:schemeClr val="bg2">
                    <a:lumMod val="75000"/>
                  </a:schemeClr>
                </a:solidFill>
                <a:latin typeface="+mn-lt"/>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58975"/>
            <a:ext cx="2880000" cy="4634025"/>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Ms Annie Hawkins </a:t>
            </a:r>
            <a:r>
              <a:rPr lang="en-GB" sz="1100" dirty="0">
                <a:solidFill>
                  <a:schemeClr val="bg2">
                    <a:lumMod val="75000"/>
                  </a:schemeClr>
                </a:solidFill>
                <a:ea typeface="Calibri" panose="020F0502020204030204" pitchFamily="34" charset="0"/>
                <a:cs typeface="Calibri Light" panose="020F0302020204030204" pitchFamily="34" charset="0"/>
              </a:rPr>
              <a:t>BSc MRCOG MIPM DFSRH works as an NHS Consultant at Salisbury District Hospital, having worked in Obstetrics and Gynaecology for 30 years.</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a British Menopause Society (BMS) Accredited Menopause Specialist and previous member of the BMS medical advisory council. She has been a member of the BMS for 25 years.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Ms Hawkins has a special interest in female reproductive hormones, including the treatment of pre-menstrual syndrome, premature ovarian insufficiency, menopause and sub-fertility. Her 3 years in research was in how androgens affect sexuality in women. </a:t>
            </a:r>
            <a:endParaRPr lang="en-GB" sz="1100" dirty="0">
              <a:solidFill>
                <a:schemeClr val="bg2">
                  <a:lumMod val="75000"/>
                </a:schemeClr>
              </a:solidFill>
              <a:effectLst/>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B8EC8AD-0F47-B875-AF44-E791A1703312}"/>
              </a:ext>
            </a:extLst>
          </p:cNvPr>
          <p:cNvSpPr txBox="1"/>
          <p:nvPr/>
        </p:nvSpPr>
        <p:spPr>
          <a:xfrm>
            <a:off x="3609000" y="2613000"/>
            <a:ext cx="2880000" cy="4000519"/>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Harjinder Bahra </a:t>
            </a:r>
            <a:r>
              <a:rPr lang="en-GB" sz="1100" dirty="0">
                <a:solidFill>
                  <a:schemeClr val="bg2">
                    <a:lumMod val="75000"/>
                  </a:schemeClr>
                </a:solidFill>
                <a:ea typeface="Calibri" panose="020F0502020204030204" pitchFamily="34" charset="0"/>
                <a:cs typeface="Calibri Light" panose="020F0302020204030204" pitchFamily="34" charset="0"/>
              </a:rPr>
              <a:t>is Head of Inclusion and Wellbeing at SFT.</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trained as a barrister and has dedicated over 20 years to championing equality, diversity, inclusion, and human rights within the NHS.</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passionately believes in the transformative potential of compassionate and inclusive leadership to enhance staff wellbeing and the lives of the people they care for.</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He's a passionate foodie who's currently experimenting with roasting different types of coffee beans at home.</a:t>
            </a:r>
          </a:p>
        </p:txBody>
      </p:sp>
      <p:pic>
        <p:nvPicPr>
          <p:cNvPr id="9" name="Picture 8">
            <a:extLst>
              <a:ext uri="{FF2B5EF4-FFF2-40B4-BE49-F238E27FC236}">
                <a16:creationId xmlns:a16="http://schemas.microsoft.com/office/drawing/2014/main" id="{3D1D4F60-ED5F-2754-FE57-6FC1A18632F9}"/>
              </a:ext>
            </a:extLst>
          </p:cNvPr>
          <p:cNvPicPr>
            <a:picLocks noChangeAspect="1"/>
          </p:cNvPicPr>
          <p:nvPr/>
        </p:nvPicPr>
        <p:blipFill>
          <a:blip r:embed="rId2"/>
          <a:stretch>
            <a:fillRect/>
          </a:stretch>
        </p:blipFill>
        <p:spPr>
          <a:xfrm>
            <a:off x="1089609" y="1174219"/>
            <a:ext cx="1438781" cy="1438781"/>
          </a:xfrm>
          <a:prstGeom prst="rect">
            <a:avLst/>
          </a:prstGeom>
          <a:ln>
            <a:noFill/>
          </a:ln>
          <a:effectLst>
            <a:softEdge rad="112500"/>
          </a:effectLst>
        </p:spPr>
      </p:pic>
      <p:pic>
        <p:nvPicPr>
          <p:cNvPr id="10" name="Picture 9">
            <a:extLst>
              <a:ext uri="{FF2B5EF4-FFF2-40B4-BE49-F238E27FC236}">
                <a16:creationId xmlns:a16="http://schemas.microsoft.com/office/drawing/2014/main" id="{E1849E1A-3F69-BF63-C7BE-5046B9D51B22}"/>
              </a:ext>
            </a:extLst>
          </p:cNvPr>
          <p:cNvPicPr>
            <a:picLocks noChangeAspect="1"/>
          </p:cNvPicPr>
          <p:nvPr/>
        </p:nvPicPr>
        <p:blipFill>
          <a:blip r:embed="rId3"/>
          <a:stretch>
            <a:fillRect/>
          </a:stretch>
        </p:blipFill>
        <p:spPr>
          <a:xfrm>
            <a:off x="4329000" y="1174218"/>
            <a:ext cx="1438781" cy="1438781"/>
          </a:xfrm>
          <a:prstGeom prst="rect">
            <a:avLst/>
          </a:prstGeom>
          <a:ln>
            <a:noFill/>
          </a:ln>
          <a:effectLst>
            <a:softEdge rad="112500"/>
          </a:effectLst>
        </p:spPr>
      </p:pic>
    </p:spTree>
    <p:extLst>
      <p:ext uri="{BB962C8B-B14F-4D97-AF65-F5344CB8AC3E}">
        <p14:creationId xmlns:p14="http://schemas.microsoft.com/office/powerpoint/2010/main" val="412606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latin typeface="+mn-lt"/>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13000"/>
            <a:ext cx="2880000" cy="5524013"/>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ffectLst/>
                <a:ea typeface="Calibri" panose="020F0502020204030204" pitchFamily="34" charset="0"/>
                <a:cs typeface="Calibri Light" panose="020F0302020204030204" pitchFamily="34" charset="0"/>
              </a:rPr>
              <a:t>Andrea Yeadon </a:t>
            </a:r>
            <a:r>
              <a:rPr lang="en-GB" sz="1100" dirty="0">
                <a:solidFill>
                  <a:schemeClr val="bg2">
                    <a:lumMod val="75000"/>
                  </a:schemeClr>
                </a:solidFill>
                <a:effectLst/>
                <a:ea typeface="Calibri" panose="020F0502020204030204" pitchFamily="34" charset="0"/>
                <a:cs typeface="Calibri Light" panose="020F0302020204030204" pitchFamily="34" charset="0"/>
              </a:rPr>
              <a:t>is Level 7, CIPD qualified, and started her career in HR because she wanted to make a positive difference to the working lives of people and bring the ‘human’ into Human Resources.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Thankfully, we now talk about our People function, demonstrating that we appreciate the value of our people.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has </a:t>
            </a:r>
            <a:r>
              <a:rPr lang="en-GB" sz="1100" dirty="0">
                <a:solidFill>
                  <a:schemeClr val="bg2">
                    <a:lumMod val="75000"/>
                  </a:schemeClr>
                </a:solidFill>
                <a:effectLst/>
                <a:ea typeface="Calibri" panose="020F0502020204030204" pitchFamily="34" charset="0"/>
                <a:cs typeface="Calibri Light" panose="020F0302020204030204" pitchFamily="34" charset="0"/>
              </a:rPr>
              <a:t>experience of working in both private and public sectors across a range of organisations using a strategic approach to support organisational success whilst also ensuring a people centric focus. </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It’s a pleasure to be supporting this event for Inclusive Wellbeing and joining others in the sharing of knowledge so that people can bring their whole selves to work, and we can together create a working environment where everyone feels they belong.  </a:t>
            </a:r>
          </a:p>
        </p:txBody>
      </p:sp>
      <p:sp>
        <p:nvSpPr>
          <p:cNvPr id="6" name="TextBox 5">
            <a:extLst>
              <a:ext uri="{FF2B5EF4-FFF2-40B4-BE49-F238E27FC236}">
                <a16:creationId xmlns:a16="http://schemas.microsoft.com/office/drawing/2014/main" id="{BAEC5FE0-C4B0-6D0C-B2A8-A1ABB0EB31B4}"/>
              </a:ext>
            </a:extLst>
          </p:cNvPr>
          <p:cNvSpPr txBox="1"/>
          <p:nvPr/>
        </p:nvSpPr>
        <p:spPr>
          <a:xfrm>
            <a:off x="3609000" y="2613000"/>
            <a:ext cx="2880000" cy="2984856"/>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Jo Broom </a:t>
            </a:r>
            <a:r>
              <a:rPr lang="en-GB" sz="1100" dirty="0">
                <a:solidFill>
                  <a:schemeClr val="bg2">
                    <a:lumMod val="75000"/>
                  </a:schemeClr>
                </a:solidFill>
                <a:ea typeface="Calibri" panose="020F0502020204030204" pitchFamily="34" charset="0"/>
                <a:cs typeface="Calibri Light" panose="020F0302020204030204" pitchFamily="34" charset="0"/>
              </a:rPr>
              <a:t>has 40 years' experience of working in the NHS and other health related organisations.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a former Nurse and Midwife and has always lived and worked in and around Salisbury.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Both of my children were born at the hospital and my three grandchildren.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She is actively involved in the local community and my hobby is baking.</a:t>
            </a:r>
          </a:p>
        </p:txBody>
      </p:sp>
      <p:pic>
        <p:nvPicPr>
          <p:cNvPr id="7" name="Picture 6">
            <a:extLst>
              <a:ext uri="{FF2B5EF4-FFF2-40B4-BE49-F238E27FC236}">
                <a16:creationId xmlns:a16="http://schemas.microsoft.com/office/drawing/2014/main" id="{BDDB9871-EAB5-FB2E-F81A-4B3EFBF6BB94}"/>
              </a:ext>
            </a:extLst>
          </p:cNvPr>
          <p:cNvPicPr>
            <a:picLocks noChangeAspect="1"/>
          </p:cNvPicPr>
          <p:nvPr/>
        </p:nvPicPr>
        <p:blipFill>
          <a:blip r:embed="rId2"/>
          <a:stretch>
            <a:fillRect/>
          </a:stretch>
        </p:blipFill>
        <p:spPr>
          <a:xfrm>
            <a:off x="1089000" y="1173000"/>
            <a:ext cx="1438781" cy="1438781"/>
          </a:xfrm>
          <a:prstGeom prst="rect">
            <a:avLst/>
          </a:prstGeom>
          <a:ln>
            <a:noFill/>
          </a:ln>
          <a:effectLst>
            <a:softEdge rad="112500"/>
          </a:effectLst>
        </p:spPr>
      </p:pic>
      <p:pic>
        <p:nvPicPr>
          <p:cNvPr id="8" name="Picture 7">
            <a:extLst>
              <a:ext uri="{FF2B5EF4-FFF2-40B4-BE49-F238E27FC236}">
                <a16:creationId xmlns:a16="http://schemas.microsoft.com/office/drawing/2014/main" id="{E6769719-CA92-00EA-2CB6-C2EB0036819D}"/>
              </a:ext>
            </a:extLst>
          </p:cNvPr>
          <p:cNvPicPr>
            <a:picLocks noChangeAspect="1"/>
          </p:cNvPicPr>
          <p:nvPr/>
        </p:nvPicPr>
        <p:blipFill>
          <a:blip r:embed="rId3"/>
          <a:stretch>
            <a:fillRect/>
          </a:stretch>
        </p:blipFill>
        <p:spPr>
          <a:xfrm>
            <a:off x="4329609" y="1172999"/>
            <a:ext cx="1438781" cy="1438781"/>
          </a:xfrm>
          <a:prstGeom prst="rect">
            <a:avLst/>
          </a:prstGeom>
          <a:ln>
            <a:noFill/>
          </a:ln>
          <a:effectLst>
            <a:softEdge rad="112500"/>
          </a:effectLst>
        </p:spPr>
      </p:pic>
    </p:spTree>
    <p:extLst>
      <p:ext uri="{BB962C8B-B14F-4D97-AF65-F5344CB8AC3E}">
        <p14:creationId xmlns:p14="http://schemas.microsoft.com/office/powerpoint/2010/main" val="144822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5CFF-8EB3-897D-0F4E-91A339FF3DC6}"/>
              </a:ext>
            </a:extLst>
          </p:cNvPr>
          <p:cNvSpPr txBox="1">
            <a:spLocks/>
          </p:cNvSpPr>
          <p:nvPr/>
        </p:nvSpPr>
        <p:spPr>
          <a:xfrm>
            <a:off x="334545" y="286212"/>
            <a:ext cx="6145550" cy="3467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400" b="1" dirty="0">
                <a:solidFill>
                  <a:schemeClr val="bg2">
                    <a:lumMod val="75000"/>
                  </a:schemeClr>
                </a:solidFill>
                <a:latin typeface="+mn-lt"/>
                <a:cs typeface="Calibri" panose="020F0502020204030204" pitchFamily="34" charset="0"/>
              </a:rPr>
              <a:t>Speakers, Panel Members, Facilitators and Volunteers</a:t>
            </a:r>
          </a:p>
        </p:txBody>
      </p:sp>
      <p:sp>
        <p:nvSpPr>
          <p:cNvPr id="3" name="TextBox 2">
            <a:extLst>
              <a:ext uri="{FF2B5EF4-FFF2-40B4-BE49-F238E27FC236}">
                <a16:creationId xmlns:a16="http://schemas.microsoft.com/office/drawing/2014/main" id="{AFAD2842-1008-B623-96AA-63EF16710B93}"/>
              </a:ext>
            </a:extLst>
          </p:cNvPr>
          <p:cNvSpPr txBox="1"/>
          <p:nvPr/>
        </p:nvSpPr>
        <p:spPr>
          <a:xfrm>
            <a:off x="369000" y="2658975"/>
            <a:ext cx="2880000" cy="6793591"/>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Judy Dyos</a:t>
            </a:r>
            <a:r>
              <a:rPr lang="en-GB" sz="1100" dirty="0">
                <a:solidFill>
                  <a:schemeClr val="bg2">
                    <a:lumMod val="75000"/>
                  </a:schemeClr>
                </a:solidFill>
                <a:effectLst/>
                <a:ea typeface="Calibri" panose="020F0502020204030204" pitchFamily="34" charset="0"/>
                <a:cs typeface="Calibri Light" panose="020F0302020204030204" pitchFamily="34" charset="0"/>
              </a:rPr>
              <a:t> joined the Trust in 2020 from the Isle of Wight NHS Trust where she was formerly Deputy Director of Nursing. Prior to that she was the Lead for Clinical Assurance and Quality Governance at Southampton University Hospital.</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Judy’s extensive nursing background has been predominantly based in Intensive care at Southampton University Hospitals and Guys and St Thomas’, she holds an MSc in Advanced Critical Care Practice and a post Graduate Certificate in Research from Kings College London.</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Judy completed an internship with the National Institute in Research, undertaking primary research related to critical care. She also worked at the University of Southampton for 2 years as a visiting lecturer in the Faculty Heath Science, tutoring under and post graduate student nurses.</a:t>
            </a:r>
          </a:p>
          <a:p>
            <a:pPr>
              <a:lnSpc>
                <a:spcPct val="150000"/>
              </a:lnSpc>
              <a:spcAft>
                <a:spcPts val="1000"/>
              </a:spcAft>
            </a:pPr>
            <a:r>
              <a:rPr lang="en-GB" sz="1100" dirty="0">
                <a:solidFill>
                  <a:schemeClr val="bg2">
                    <a:lumMod val="75000"/>
                  </a:schemeClr>
                </a:solidFill>
                <a:effectLst/>
                <a:ea typeface="Calibri" panose="020F0502020204030204" pitchFamily="34" charset="0"/>
                <a:cs typeface="Calibri Light" panose="020F0302020204030204" pitchFamily="34" charset="0"/>
              </a:rPr>
              <a:t>She is focused on continuous quality improvement to ensure the best possible care is provided to the people that use our services.</a:t>
            </a:r>
          </a:p>
        </p:txBody>
      </p:sp>
      <p:sp>
        <p:nvSpPr>
          <p:cNvPr id="6" name="TextBox 5">
            <a:extLst>
              <a:ext uri="{FF2B5EF4-FFF2-40B4-BE49-F238E27FC236}">
                <a16:creationId xmlns:a16="http://schemas.microsoft.com/office/drawing/2014/main" id="{BAEC5FE0-C4B0-6D0C-B2A8-A1ABB0EB31B4}"/>
              </a:ext>
            </a:extLst>
          </p:cNvPr>
          <p:cNvSpPr txBox="1"/>
          <p:nvPr/>
        </p:nvSpPr>
        <p:spPr>
          <a:xfrm>
            <a:off x="3609000" y="2613000"/>
            <a:ext cx="2880000" cy="4508350"/>
          </a:xfrm>
          <a:prstGeom prst="rect">
            <a:avLst/>
          </a:prstGeom>
          <a:noFill/>
        </p:spPr>
        <p:txBody>
          <a:bodyPr wrap="square">
            <a:spAutoFit/>
          </a:bodyPr>
          <a:lstStyle/>
          <a:p>
            <a:pPr>
              <a:lnSpc>
                <a:spcPct val="150000"/>
              </a:lnSpc>
              <a:spcAft>
                <a:spcPts val="1000"/>
              </a:spcAft>
            </a:pPr>
            <a:r>
              <a:rPr lang="en-GB" sz="1100" b="1" dirty="0">
                <a:solidFill>
                  <a:schemeClr val="bg2">
                    <a:lumMod val="75000"/>
                  </a:schemeClr>
                </a:solidFill>
                <a:ea typeface="Calibri" panose="020F0502020204030204" pitchFamily="34" charset="0"/>
                <a:cs typeface="Calibri Light" panose="020F0302020204030204" pitchFamily="34" charset="0"/>
              </a:rPr>
              <a:t>James Anderson </a:t>
            </a:r>
            <a:r>
              <a:rPr lang="en-GB" sz="1100" dirty="0">
                <a:solidFill>
                  <a:schemeClr val="bg2">
                    <a:lumMod val="75000"/>
                  </a:schemeClr>
                </a:solidFill>
                <a:ea typeface="Calibri" panose="020F0502020204030204" pitchFamily="34" charset="0"/>
                <a:cs typeface="Calibri Light" panose="020F0302020204030204" pitchFamily="34" charset="0"/>
              </a:rPr>
              <a:t>is a Clinical Specialist Physiotherapist working in Orthopaedics and is also the Team Lead Physiotherapist for the inpatient Orthopaedic therapy team. </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We're a team of 20 staff of varied age, gender and experience.</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started working at Salisbury District Hospital in 2020 having previously studied and worked in London, Cambridgeshire and for a professional football club.</a:t>
            </a:r>
          </a:p>
          <a:p>
            <a:pPr>
              <a:lnSpc>
                <a:spcPct val="150000"/>
              </a:lnSpc>
              <a:spcAft>
                <a:spcPts val="1000"/>
              </a:spcAft>
            </a:pPr>
            <a:r>
              <a:rPr lang="en-GB" sz="1100" dirty="0">
                <a:solidFill>
                  <a:schemeClr val="bg2">
                    <a:lumMod val="75000"/>
                  </a:schemeClr>
                </a:solidFill>
                <a:ea typeface="Calibri" panose="020F0502020204030204" pitchFamily="34" charset="0"/>
                <a:cs typeface="Calibri Light" panose="020F0302020204030204" pitchFamily="34" charset="0"/>
              </a:rPr>
              <a:t>He lives locally  in Salisbury with his wife and 18-month year old daughter. His hope is that, when the time comes, they will benefit from greater awareness of the perimenopause from employers and society.</a:t>
            </a:r>
          </a:p>
        </p:txBody>
      </p:sp>
      <p:pic>
        <p:nvPicPr>
          <p:cNvPr id="4" name="Picture 3">
            <a:extLst>
              <a:ext uri="{FF2B5EF4-FFF2-40B4-BE49-F238E27FC236}">
                <a16:creationId xmlns:a16="http://schemas.microsoft.com/office/drawing/2014/main" id="{20B0BFA0-FE0F-F05F-D232-1E0F1F4B6EDC}"/>
              </a:ext>
            </a:extLst>
          </p:cNvPr>
          <p:cNvPicPr>
            <a:picLocks noChangeAspect="1"/>
          </p:cNvPicPr>
          <p:nvPr/>
        </p:nvPicPr>
        <p:blipFill>
          <a:blip r:embed="rId2"/>
          <a:stretch>
            <a:fillRect/>
          </a:stretch>
        </p:blipFill>
        <p:spPr>
          <a:xfrm>
            <a:off x="1089609" y="1174219"/>
            <a:ext cx="1438781" cy="1438781"/>
          </a:xfrm>
          <a:prstGeom prst="rect">
            <a:avLst/>
          </a:prstGeom>
          <a:ln>
            <a:noFill/>
          </a:ln>
          <a:effectLst>
            <a:softEdge rad="112500"/>
          </a:effectLst>
        </p:spPr>
      </p:pic>
      <p:pic>
        <p:nvPicPr>
          <p:cNvPr id="5" name="Picture 4">
            <a:extLst>
              <a:ext uri="{FF2B5EF4-FFF2-40B4-BE49-F238E27FC236}">
                <a16:creationId xmlns:a16="http://schemas.microsoft.com/office/drawing/2014/main" id="{F5E2DF49-2380-7487-34E7-F53CF32583B9}"/>
              </a:ext>
            </a:extLst>
          </p:cNvPr>
          <p:cNvPicPr>
            <a:picLocks noChangeAspect="1"/>
          </p:cNvPicPr>
          <p:nvPr/>
        </p:nvPicPr>
        <p:blipFill>
          <a:blip r:embed="rId3"/>
          <a:stretch>
            <a:fillRect/>
          </a:stretch>
        </p:blipFill>
        <p:spPr>
          <a:xfrm>
            <a:off x="4329609" y="1174219"/>
            <a:ext cx="1438781" cy="1438781"/>
          </a:xfrm>
          <a:prstGeom prst="rect">
            <a:avLst/>
          </a:prstGeom>
          <a:ln>
            <a:noFill/>
          </a:ln>
          <a:effectLst>
            <a:softEdge rad="112500"/>
          </a:effectLst>
        </p:spPr>
      </p:pic>
    </p:spTree>
    <p:extLst>
      <p:ext uri="{BB962C8B-B14F-4D97-AF65-F5344CB8AC3E}">
        <p14:creationId xmlns:p14="http://schemas.microsoft.com/office/powerpoint/2010/main" val="2840913365"/>
      </p:ext>
    </p:extLst>
  </p:cSld>
  <p:clrMapOvr>
    <a:masterClrMapping/>
  </p:clrMapOvr>
</p:sld>
</file>

<file path=ppt/theme/theme1.xml><?xml version="1.0" encoding="utf-8"?>
<a:theme xmlns:a="http://schemas.openxmlformats.org/drawingml/2006/main" name="1_Office Theme">
  <a:themeElements>
    <a:clrScheme name="Improving Together">
      <a:dk1>
        <a:srgbClr val="231F20"/>
      </a:dk1>
      <a:lt1>
        <a:srgbClr val="FFFFFF"/>
      </a:lt1>
      <a:dk2>
        <a:srgbClr val="768692"/>
      </a:dk2>
      <a:lt2>
        <a:srgbClr val="8DA3C2"/>
      </a:lt2>
      <a:accent1>
        <a:srgbClr val="005EB8"/>
      </a:accent1>
      <a:accent2>
        <a:srgbClr val="AE2473"/>
      </a:accent2>
      <a:accent3>
        <a:srgbClr val="FFB81C"/>
      </a:accent3>
      <a:accent4>
        <a:srgbClr val="78BE20"/>
      </a:accent4>
      <a:accent5>
        <a:srgbClr val="00A399"/>
      </a:accent5>
      <a:accent6>
        <a:srgbClr val="33007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sbury Hospital Powerpoint Template.potx" id="{67F69372-F704-4FA6-BE5D-163228D044C1}" vid="{A087E1DE-A752-4359-88B0-44A090EF1A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3143</TotalTime>
  <Words>3678</Words>
  <Application>Microsoft Office PowerPoint</Application>
  <PresentationFormat>A4 Paper (210x297 mm)</PresentationFormat>
  <Paragraphs>239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Salisbury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BAHRA, Harjinder (SALISBURY NHS FOUNDATION TRUST)</dc:creator>
  <cp:lastModifiedBy>BAHRA, Harjinder (SALISBURY NHS FOUNDATION TRUST)</cp:lastModifiedBy>
  <cp:revision>138</cp:revision>
  <dcterms:created xsi:type="dcterms:W3CDTF">2024-05-25T10:35:20Z</dcterms:created>
  <dcterms:modified xsi:type="dcterms:W3CDTF">2024-05-29T12:42:29Z</dcterms:modified>
</cp:coreProperties>
</file>